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19"/>
  </p:notesMasterIdLst>
  <p:sldIdLst>
    <p:sldId id="2569" r:id="rId2"/>
    <p:sldId id="2570" r:id="rId3"/>
    <p:sldId id="260" r:id="rId4"/>
    <p:sldId id="264" r:id="rId5"/>
    <p:sldId id="259" r:id="rId6"/>
    <p:sldId id="262" r:id="rId7"/>
    <p:sldId id="2572" r:id="rId8"/>
    <p:sldId id="2562" r:id="rId9"/>
    <p:sldId id="2566" r:id="rId10"/>
    <p:sldId id="2568" r:id="rId11"/>
    <p:sldId id="271" r:id="rId12"/>
    <p:sldId id="2563" r:id="rId13"/>
    <p:sldId id="2565" r:id="rId14"/>
    <p:sldId id="2567" r:id="rId15"/>
    <p:sldId id="261" r:id="rId16"/>
    <p:sldId id="273" r:id="rId17"/>
    <p:sldId id="2571" r:id="rId18"/>
  </p:sldIdLst>
  <p:sldSz cx="12192000" cy="6858000"/>
  <p:notesSz cx="12192000" cy="8153400"/>
  <p:embeddedFontLst>
    <p:embeddedFont>
      <p:font typeface="Impact" panose="020B0806030902050204" pitchFamily="34" charset="0"/>
      <p:regular r:id="rId20"/>
    </p:embeddedFont>
    <p:embeddedFont>
      <p:font typeface="Verdana" panose="020B0604030504040204" pitchFamily="34" charset="0"/>
      <p:regular r:id="rId21"/>
      <p:bold r:id="rId22"/>
      <p:italic r:id="rId23"/>
      <p:boldItalic r:id="rId24"/>
    </p:embeddedFont>
    <p:embeddedFont>
      <p:font typeface="나눔바른고딕" panose="020B0603020101020101" pitchFamily="50" charset="-127"/>
      <p:regular r:id="rId25"/>
      <p:bold r:id="rId26"/>
    </p:embeddedFont>
    <p:embeddedFont>
      <p:font typeface="맑은 고딕" panose="020B0503020000020004" pitchFamily="50" charset="-127"/>
      <p:regular r:id="rId27"/>
      <p:bold r:id="rId28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2" pos="7469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DCFF"/>
    <a:srgbClr val="9FCFFF"/>
    <a:srgbClr val="E1F0FF"/>
    <a:srgbClr val="EFF7FF"/>
    <a:srgbClr val="BFBFBF"/>
    <a:srgbClr val="A3AEBD"/>
    <a:srgbClr val="E5E8EB"/>
    <a:srgbClr val="7FA8D1"/>
    <a:srgbClr val="D5EA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92" autoAdjust="0"/>
    <p:restoredTop sz="96323" autoAdjust="0"/>
  </p:normalViewPr>
  <p:slideViewPr>
    <p:cSldViewPr>
      <p:cViewPr varScale="1">
        <p:scale>
          <a:sx n="107" d="100"/>
          <a:sy n="107" d="100"/>
        </p:scale>
        <p:origin x="966" y="102"/>
      </p:cViewPr>
      <p:guideLst>
        <p:guide pos="7469"/>
        <p:guide pos="211"/>
        <p:guide orient="horz" pos="397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407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407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601DF9-7245-491D-8D6E-E264AD6C4CBE}" type="datetimeFigureOut">
              <a:rPr lang="ko-KR" altLang="en-US" smtClean="0"/>
              <a:t>2026-09-21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651250" y="1019175"/>
            <a:ext cx="4889500" cy="27511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219200" y="3924300"/>
            <a:ext cx="9753600" cy="32099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7745413"/>
            <a:ext cx="5283200" cy="407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6905625" y="7745413"/>
            <a:ext cx="5283200" cy="4079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55B3C2-6E74-4E96-BF1B-FE7F88A98FB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0853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69102" rtl="0" eaLnBrk="1" latinLnBrk="1" hangingPunct="1">
      <a:defRPr sz="1009" kern="1200">
        <a:solidFill>
          <a:schemeClr val="tx1"/>
        </a:solidFill>
        <a:latin typeface="+mn-lt"/>
        <a:ea typeface="+mn-ea"/>
        <a:cs typeface="+mn-cs"/>
      </a:defRPr>
    </a:lvl1pPr>
    <a:lvl2pPr marL="384551" algn="l" defTabSz="769102" rtl="0" eaLnBrk="1" latinLnBrk="1" hangingPunct="1">
      <a:defRPr sz="1009" kern="1200">
        <a:solidFill>
          <a:schemeClr val="tx1"/>
        </a:solidFill>
        <a:latin typeface="+mn-lt"/>
        <a:ea typeface="+mn-ea"/>
        <a:cs typeface="+mn-cs"/>
      </a:defRPr>
    </a:lvl2pPr>
    <a:lvl3pPr marL="769102" algn="l" defTabSz="769102" rtl="0" eaLnBrk="1" latinLnBrk="1" hangingPunct="1">
      <a:defRPr sz="1009" kern="1200">
        <a:solidFill>
          <a:schemeClr val="tx1"/>
        </a:solidFill>
        <a:latin typeface="+mn-lt"/>
        <a:ea typeface="+mn-ea"/>
        <a:cs typeface="+mn-cs"/>
      </a:defRPr>
    </a:lvl3pPr>
    <a:lvl4pPr marL="1153653" algn="l" defTabSz="769102" rtl="0" eaLnBrk="1" latinLnBrk="1" hangingPunct="1">
      <a:defRPr sz="1009" kern="1200">
        <a:solidFill>
          <a:schemeClr val="tx1"/>
        </a:solidFill>
        <a:latin typeface="+mn-lt"/>
        <a:ea typeface="+mn-ea"/>
        <a:cs typeface="+mn-cs"/>
      </a:defRPr>
    </a:lvl4pPr>
    <a:lvl5pPr marL="1538204" algn="l" defTabSz="769102" rtl="0" eaLnBrk="1" latinLnBrk="1" hangingPunct="1">
      <a:defRPr sz="1009" kern="1200">
        <a:solidFill>
          <a:schemeClr val="tx1"/>
        </a:solidFill>
        <a:latin typeface="+mn-lt"/>
        <a:ea typeface="+mn-ea"/>
        <a:cs typeface="+mn-cs"/>
      </a:defRPr>
    </a:lvl5pPr>
    <a:lvl6pPr marL="1922755" algn="l" defTabSz="769102" rtl="0" eaLnBrk="1" latinLnBrk="1" hangingPunct="1">
      <a:defRPr sz="1009" kern="1200">
        <a:solidFill>
          <a:schemeClr val="tx1"/>
        </a:solidFill>
        <a:latin typeface="+mn-lt"/>
        <a:ea typeface="+mn-ea"/>
        <a:cs typeface="+mn-cs"/>
      </a:defRPr>
    </a:lvl6pPr>
    <a:lvl7pPr marL="2307306" algn="l" defTabSz="769102" rtl="0" eaLnBrk="1" latinLnBrk="1" hangingPunct="1">
      <a:defRPr sz="1009" kern="1200">
        <a:solidFill>
          <a:schemeClr val="tx1"/>
        </a:solidFill>
        <a:latin typeface="+mn-lt"/>
        <a:ea typeface="+mn-ea"/>
        <a:cs typeface="+mn-cs"/>
      </a:defRPr>
    </a:lvl7pPr>
    <a:lvl8pPr marL="2691856" algn="l" defTabSz="769102" rtl="0" eaLnBrk="1" latinLnBrk="1" hangingPunct="1">
      <a:defRPr sz="1009" kern="1200">
        <a:solidFill>
          <a:schemeClr val="tx1"/>
        </a:solidFill>
        <a:latin typeface="+mn-lt"/>
        <a:ea typeface="+mn-ea"/>
        <a:cs typeface="+mn-cs"/>
      </a:defRPr>
    </a:lvl8pPr>
    <a:lvl9pPr marL="3076407" algn="l" defTabSz="769102" rtl="0" eaLnBrk="1" latinLnBrk="1" hangingPunct="1">
      <a:defRPr sz="100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55B3C2-6E74-4E96-BF1B-FE7F88A98FB4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7023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651250" y="1019175"/>
            <a:ext cx="4889500" cy="2751138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9E87D2-23F1-42DD-8542-835049ABFB3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8508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>
            <a:extLst>
              <a:ext uri="{FF2B5EF4-FFF2-40B4-BE49-F238E27FC236}">
                <a16:creationId xmlns:a16="http://schemas.microsoft.com/office/drawing/2014/main" id="{32E62434-82BC-4D24-89A5-738FD17EB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188640"/>
            <a:ext cx="11520000" cy="396000"/>
          </a:xfrm>
        </p:spPr>
        <p:txBody>
          <a:bodyPr lIns="0" tIns="0" rIns="0" bIns="0">
            <a:normAutofit/>
          </a:bodyPr>
          <a:lstStyle>
            <a:lvl1pPr latinLnBrk="0">
              <a:lnSpc>
                <a:spcPct val="100000"/>
              </a:lnSpc>
              <a:defRPr sz="2000" b="1">
                <a:ln>
                  <a:solidFill>
                    <a:schemeClr val="bg1">
                      <a:alpha val="0"/>
                    </a:schemeClr>
                  </a:solidFill>
                </a:ln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749654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9094C3-4219-4361-8810-2191B9BBB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000" y="188640"/>
            <a:ext cx="11520000" cy="396000"/>
          </a:xfrm>
        </p:spPr>
        <p:txBody>
          <a:bodyPr lIns="0" tIns="0" rIns="0" bIns="0">
            <a:normAutofit/>
          </a:bodyPr>
          <a:lstStyle>
            <a:lvl1pPr latinLnBrk="0">
              <a:lnSpc>
                <a:spcPct val="100000"/>
              </a:lnSpc>
              <a:defRPr sz="2000" b="1">
                <a:ln>
                  <a:solidFill>
                    <a:schemeClr val="bg1">
                      <a:alpha val="0"/>
                    </a:schemeClr>
                  </a:solidFill>
                </a:ln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B97C2C82-AC60-4CDF-9103-69E14AE4F4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36000" y="800812"/>
            <a:ext cx="11520000" cy="720000"/>
          </a:xfrm>
        </p:spPr>
        <p:txBody>
          <a:bodyPr lIns="36000" tIns="0" rIns="36000" bIns="0">
            <a:normAutofit/>
          </a:bodyPr>
          <a:lstStyle>
            <a:lvl1pPr marL="174625" indent="-144463" latinLnBrk="0">
              <a:lnSpc>
                <a:spcPct val="110000"/>
              </a:lnSpc>
              <a:spcBef>
                <a:spcPts val="400"/>
              </a:spcBef>
              <a:buClr>
                <a:schemeClr val="bg1">
                  <a:lumMod val="50000"/>
                </a:schemeClr>
              </a:buClr>
              <a:defRPr sz="1300"/>
            </a:lvl1pPr>
            <a:lvl2pPr latinLnBrk="0">
              <a:lnSpc>
                <a:spcPct val="110000"/>
              </a:lnSpc>
              <a:spcBef>
                <a:spcPts val="400"/>
              </a:spcBef>
              <a:defRPr/>
            </a:lvl2pPr>
            <a:lvl3pPr latinLnBrk="0">
              <a:lnSpc>
                <a:spcPct val="110000"/>
              </a:lnSpc>
              <a:spcBef>
                <a:spcPts val="400"/>
              </a:spcBef>
              <a:defRPr/>
            </a:lvl3pPr>
            <a:lvl4pPr latinLnBrk="0">
              <a:lnSpc>
                <a:spcPct val="110000"/>
              </a:lnSpc>
              <a:spcBef>
                <a:spcPts val="400"/>
              </a:spcBef>
              <a:defRPr/>
            </a:lvl4pPr>
            <a:lvl5pPr latinLnBrk="0">
              <a:lnSpc>
                <a:spcPct val="110000"/>
              </a:lnSpc>
              <a:spcBef>
                <a:spcPts val="400"/>
              </a:spcBef>
              <a:defRPr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</p:txBody>
      </p:sp>
      <p:cxnSp>
        <p:nvCxnSpPr>
          <p:cNvPr id="4" name="직선 연결선 3">
            <a:extLst>
              <a:ext uri="{FF2B5EF4-FFF2-40B4-BE49-F238E27FC236}">
                <a16:creationId xmlns:a16="http://schemas.microsoft.com/office/drawing/2014/main" id="{246D1A0E-9417-4602-B1C6-5BA3C556BD8A}"/>
              </a:ext>
            </a:extLst>
          </p:cNvPr>
          <p:cNvCxnSpPr>
            <a:cxnSpLocks/>
          </p:cNvCxnSpPr>
          <p:nvPr userDrawn="1"/>
        </p:nvCxnSpPr>
        <p:spPr>
          <a:xfrm>
            <a:off x="335512" y="692696"/>
            <a:ext cx="11520976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6820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7287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E6CD633-01CE-43FC-9DE2-5CFB34EE4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526" y="364532"/>
            <a:ext cx="10514949" cy="1325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A3CA2CB-3899-4D4A-8DA6-85D4DE74CD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526" y="1825329"/>
            <a:ext cx="10514949" cy="43516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03E429-21D5-4CD8-BEA0-40529405B3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526" y="6355935"/>
            <a:ext cx="2742566" cy="3658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pc="-40" baseline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B4608-501D-4D49-8DFA-C880B8652AE0}" type="datetimeFigureOut">
              <a:rPr lang="ko-KR" altLang="en-US" smtClean="0"/>
              <a:pPr/>
              <a:t>2026-09-21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B390ED9-B0A1-4841-96DE-EE98B8B756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9076" y="6355935"/>
            <a:ext cx="4113848" cy="3658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pc="-40" baseline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E406F87-21FE-479D-9EF1-07BD672A08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909" y="6355935"/>
            <a:ext cx="2742566" cy="3658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pc="-40" baseline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F156D-BB44-4011-A0F7-7F2D2926C45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5229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80" r:id="rId2"/>
    <p:sldLayoutId id="2147483679" r:id="rId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 spc="-40" baseline="0">
          <a:ln>
            <a:solidFill>
              <a:schemeClr val="bg1">
                <a:alpha val="0"/>
              </a:schemeClr>
            </a:solidFill>
          </a:ln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spc="-40" baseline="0">
          <a:ln>
            <a:solidFill>
              <a:schemeClr val="bg1">
                <a:alpha val="0"/>
              </a:schemeClr>
            </a:solidFill>
          </a:ln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spc="-40" baseline="0">
          <a:ln>
            <a:solidFill>
              <a:schemeClr val="bg1">
                <a:alpha val="0"/>
              </a:schemeClr>
            </a:solidFill>
          </a:ln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spc="-40" baseline="0">
          <a:ln>
            <a:solidFill>
              <a:schemeClr val="bg1">
                <a:alpha val="0"/>
              </a:schemeClr>
            </a:solidFill>
          </a:ln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-40" baseline="0">
          <a:ln>
            <a:solidFill>
              <a:schemeClr val="bg1">
                <a:alpha val="0"/>
              </a:schemeClr>
            </a:solidFill>
          </a:ln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spc="-40" baseline="0">
          <a:ln>
            <a:solidFill>
              <a:schemeClr val="bg1">
                <a:alpha val="0"/>
              </a:schemeClr>
            </a:solidFill>
          </a:ln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microsoft.com/office/2007/relationships/hdphoto" Target="../media/hdphoto2.wdp"/><Relationship Id="rId4" Type="http://schemas.openxmlformats.org/officeDocument/2006/relationships/image" Target="../media/image7.png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5.wdp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png"/><Relationship Id="rId18" Type="http://schemas.openxmlformats.org/officeDocument/2006/relationships/image" Target="../media/image41.jpe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7" Type="http://schemas.openxmlformats.org/officeDocument/2006/relationships/image" Target="../media/image30.jpe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25.png"/><Relationship Id="rId16" Type="http://schemas.openxmlformats.org/officeDocument/2006/relationships/image" Target="../media/image39.jpe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gif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jpeg"/><Relationship Id="rId1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8DEA2304-ED2A-42B8-A27E-2D3999C1568E}"/>
              </a:ext>
            </a:extLst>
          </p:cNvPr>
          <p:cNvGrpSpPr/>
          <p:nvPr/>
        </p:nvGrpSpPr>
        <p:grpSpPr>
          <a:xfrm>
            <a:off x="0" y="-176243"/>
            <a:ext cx="12659476" cy="7034243"/>
            <a:chOff x="0" y="-176243"/>
            <a:chExt cx="12659476" cy="7034243"/>
          </a:xfrm>
        </p:grpSpPr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27E8737-E833-4DC9-AF66-E25A340CCF7F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자유형: 도형 49">
              <a:extLst>
                <a:ext uri="{FF2B5EF4-FFF2-40B4-BE49-F238E27FC236}">
                  <a16:creationId xmlns:a16="http://schemas.microsoft.com/office/drawing/2014/main" id="{CD28A706-43B2-4D1A-9B55-1025EF43D35E}"/>
                </a:ext>
              </a:extLst>
            </p:cNvPr>
            <p:cNvSpPr/>
            <p:nvPr/>
          </p:nvSpPr>
          <p:spPr>
            <a:xfrm rot="5400000">
              <a:off x="7989023" y="485843"/>
              <a:ext cx="4688817" cy="3717133"/>
            </a:xfrm>
            <a:custGeom>
              <a:avLst/>
              <a:gdLst>
                <a:gd name="connsiteX0" fmla="*/ 0 w 4688817"/>
                <a:gd name="connsiteY0" fmla="*/ 3717133 h 3717133"/>
                <a:gd name="connsiteX1" fmla="*/ 0 w 4688817"/>
                <a:gd name="connsiteY1" fmla="*/ 2056695 h 3717133"/>
                <a:gd name="connsiteX2" fmla="*/ 1437586 w 4688817"/>
                <a:gd name="connsiteY2" fmla="*/ 2056695 h 3717133"/>
                <a:gd name="connsiteX3" fmla="*/ 2599496 w 4688817"/>
                <a:gd name="connsiteY3" fmla="*/ 0 h 3717133"/>
                <a:gd name="connsiteX4" fmla="*/ 4688817 w 4688817"/>
                <a:gd name="connsiteY4" fmla="*/ 0 h 3717133"/>
                <a:gd name="connsiteX5" fmla="*/ 2588858 w 4688817"/>
                <a:gd name="connsiteY5" fmla="*/ 3717133 h 37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88817" h="3717133">
                  <a:moveTo>
                    <a:pt x="0" y="3717133"/>
                  </a:moveTo>
                  <a:lnTo>
                    <a:pt x="0" y="2056695"/>
                  </a:lnTo>
                  <a:lnTo>
                    <a:pt x="1437586" y="2056695"/>
                  </a:lnTo>
                  <a:lnTo>
                    <a:pt x="2599496" y="0"/>
                  </a:lnTo>
                  <a:lnTo>
                    <a:pt x="4688817" y="0"/>
                  </a:lnTo>
                  <a:lnTo>
                    <a:pt x="2588858" y="3717133"/>
                  </a:lnTo>
                  <a:close/>
                </a:path>
              </a:pathLst>
            </a:cu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8" name="자유형: 도형 47">
              <a:extLst>
                <a:ext uri="{FF2B5EF4-FFF2-40B4-BE49-F238E27FC236}">
                  <a16:creationId xmlns:a16="http://schemas.microsoft.com/office/drawing/2014/main" id="{E86F2A31-A064-4FD0-BF18-0879BB7EA7EA}"/>
                </a:ext>
              </a:extLst>
            </p:cNvPr>
            <p:cNvSpPr/>
            <p:nvPr/>
          </p:nvSpPr>
          <p:spPr>
            <a:xfrm rot="5400000">
              <a:off x="7560094" y="2226095"/>
              <a:ext cx="2642422" cy="6621388"/>
            </a:xfrm>
            <a:custGeom>
              <a:avLst/>
              <a:gdLst>
                <a:gd name="connsiteX0" fmla="*/ 0 w 2642422"/>
                <a:gd name="connsiteY0" fmla="*/ 1944042 h 6621388"/>
                <a:gd name="connsiteX1" fmla="*/ 1098268 w 2642422"/>
                <a:gd name="connsiteY1" fmla="*/ 0 h 6621388"/>
                <a:gd name="connsiteX2" fmla="*/ 2642422 w 2642422"/>
                <a:gd name="connsiteY2" fmla="*/ 0 h 6621388"/>
                <a:gd name="connsiteX3" fmla="*/ 2642422 w 2642422"/>
                <a:gd name="connsiteY3" fmla="*/ 154788 h 6621388"/>
                <a:gd name="connsiteX4" fmla="*/ 1663573 w 2642422"/>
                <a:gd name="connsiteY4" fmla="*/ 1887448 h 6621388"/>
                <a:gd name="connsiteX5" fmla="*/ 2642422 w 2642422"/>
                <a:gd name="connsiteY5" fmla="*/ 3620108 h 6621388"/>
                <a:gd name="connsiteX6" fmla="*/ 2642421 w 2642422"/>
                <a:gd name="connsiteY6" fmla="*/ 6621388 h 6621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42422" h="6621388">
                  <a:moveTo>
                    <a:pt x="0" y="1944042"/>
                  </a:moveTo>
                  <a:lnTo>
                    <a:pt x="1098268" y="0"/>
                  </a:lnTo>
                  <a:lnTo>
                    <a:pt x="2642422" y="0"/>
                  </a:lnTo>
                  <a:lnTo>
                    <a:pt x="2642422" y="154788"/>
                  </a:lnTo>
                  <a:lnTo>
                    <a:pt x="1663573" y="1887448"/>
                  </a:lnTo>
                  <a:lnTo>
                    <a:pt x="2642422" y="3620108"/>
                  </a:lnTo>
                  <a:lnTo>
                    <a:pt x="2642421" y="6621388"/>
                  </a:lnTo>
                  <a:close/>
                </a:path>
              </a:pathLst>
            </a:cu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46" name="자유형: 도형 45">
              <a:extLst>
                <a:ext uri="{FF2B5EF4-FFF2-40B4-BE49-F238E27FC236}">
                  <a16:creationId xmlns:a16="http://schemas.microsoft.com/office/drawing/2014/main" id="{85C8A32C-8961-4E9B-920F-D61A916D5A2D}"/>
                </a:ext>
              </a:extLst>
            </p:cNvPr>
            <p:cNvSpPr/>
            <p:nvPr/>
          </p:nvSpPr>
          <p:spPr>
            <a:xfrm rot="1800000">
              <a:off x="10750050" y="-176243"/>
              <a:ext cx="1909426" cy="1358277"/>
            </a:xfrm>
            <a:custGeom>
              <a:avLst/>
              <a:gdLst>
                <a:gd name="connsiteX0" fmla="*/ 0 w 1909426"/>
                <a:gd name="connsiteY0" fmla="*/ 649648 h 1358277"/>
                <a:gd name="connsiteX1" fmla="*/ 1125224 w 1909426"/>
                <a:gd name="connsiteY1" fmla="*/ 0 h 1358277"/>
                <a:gd name="connsiteX2" fmla="*/ 1909426 w 1909426"/>
                <a:gd name="connsiteY2" fmla="*/ 1358277 h 1358277"/>
                <a:gd name="connsiteX3" fmla="*/ 354315 w 1909426"/>
                <a:gd name="connsiteY3" fmla="*/ 1358277 h 1358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9426" h="1358277">
                  <a:moveTo>
                    <a:pt x="0" y="649648"/>
                  </a:moveTo>
                  <a:lnTo>
                    <a:pt x="1125224" y="0"/>
                  </a:lnTo>
                  <a:lnTo>
                    <a:pt x="1909426" y="1358277"/>
                  </a:lnTo>
                  <a:lnTo>
                    <a:pt x="354315" y="1358277"/>
                  </a:lnTo>
                  <a:close/>
                </a:path>
              </a:pathLst>
            </a:cu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pic>
          <p:nvPicPr>
            <p:cNvPr id="38" name="Picture 6">
              <a:extLst>
                <a:ext uri="{FF2B5EF4-FFF2-40B4-BE49-F238E27FC236}">
                  <a16:creationId xmlns:a16="http://schemas.microsoft.com/office/drawing/2014/main" id="{E43A026E-C453-475C-BDEB-A36F58EA53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2484" y="188696"/>
              <a:ext cx="1528912" cy="50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9" name="object 23">
            <a:extLst>
              <a:ext uri="{FF2B5EF4-FFF2-40B4-BE49-F238E27FC236}">
                <a16:creationId xmlns:a16="http://schemas.microsoft.com/office/drawing/2014/main" id="{E628D831-0983-4E84-99F8-613DD965B046}"/>
              </a:ext>
            </a:extLst>
          </p:cNvPr>
          <p:cNvSpPr txBox="1"/>
          <p:nvPr/>
        </p:nvSpPr>
        <p:spPr>
          <a:xfrm>
            <a:off x="695400" y="1981192"/>
            <a:ext cx="4753224" cy="948978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/>
          <a:p>
            <a:pPr marL="15099">
              <a:spcBef>
                <a:spcPts val="200"/>
              </a:spcBef>
            </a:pPr>
            <a:r>
              <a:rPr sz="4000" b="1" spc="-4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lt"/>
                <a:ea typeface="+mj-ea"/>
              </a:rPr>
              <a:t>시온리서치</a:t>
            </a:r>
            <a:r>
              <a:rPr lang="en-US" sz="4000" b="1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lt"/>
                <a:ea typeface="+mj-ea"/>
              </a:rPr>
              <a:t> </a:t>
            </a:r>
            <a:r>
              <a:rPr lang="ko-KR" altLang="en-US" sz="4000" b="1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lt"/>
                <a:ea typeface="+mj-ea"/>
              </a:rPr>
              <a:t>회사 소개서</a:t>
            </a:r>
            <a:endParaRPr sz="4000" b="1" spc="-4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/>
              </a:solidFill>
              <a:latin typeface="+mj-lt"/>
              <a:ea typeface="+mj-ea"/>
            </a:endParaRPr>
          </a:p>
          <a:p>
            <a:pPr marL="15099">
              <a:spcBef>
                <a:spcPts val="200"/>
              </a:spcBef>
            </a:pPr>
            <a:r>
              <a:rPr lang="en-US" sz="2000" b="1" spc="-4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50000"/>
                  </a:schemeClr>
                </a:solidFill>
                <a:latin typeface="+mj-lt"/>
                <a:ea typeface="+mj-ea"/>
                <a:cs typeface="Lucida Sans"/>
              </a:rPr>
              <a:t>Seeon</a:t>
            </a:r>
            <a:r>
              <a:rPr lang="en-US" sz="2000" b="1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50000"/>
                  </a:schemeClr>
                </a:solidFill>
                <a:latin typeface="+mj-lt"/>
                <a:ea typeface="+mj-ea"/>
                <a:cs typeface="Lucida Sans"/>
              </a:rPr>
              <a:t> </a:t>
            </a:r>
            <a:r>
              <a:rPr sz="2000" b="1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50000"/>
                  </a:schemeClr>
                </a:solidFill>
                <a:latin typeface="+mj-lt"/>
                <a:ea typeface="+mj-ea"/>
                <a:cs typeface="Lucida Sans"/>
              </a:rPr>
              <a:t>RESEARCH</a:t>
            </a:r>
          </a:p>
        </p:txBody>
      </p:sp>
      <p:sp>
        <p:nvSpPr>
          <p:cNvPr id="36" name="object 23">
            <a:extLst>
              <a:ext uri="{FF2B5EF4-FFF2-40B4-BE49-F238E27FC236}">
                <a16:creationId xmlns:a16="http://schemas.microsoft.com/office/drawing/2014/main" id="{08DCB5BB-0BC7-4DAD-8159-501BA6FC701B}"/>
              </a:ext>
            </a:extLst>
          </p:cNvPr>
          <p:cNvSpPr txBox="1"/>
          <p:nvPr/>
        </p:nvSpPr>
        <p:spPr>
          <a:xfrm>
            <a:off x="695400" y="5914340"/>
            <a:ext cx="3585918" cy="394980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/>
          <a:p>
            <a:pPr marL="15099">
              <a:spcBef>
                <a:spcPts val="200"/>
              </a:spcBef>
            </a:pPr>
            <a:r>
              <a:rPr lang="ko-KR" altLang="en-US" sz="1200" b="1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50000"/>
                  </a:schemeClr>
                </a:solidFill>
                <a:latin typeface="+mj-lt"/>
                <a:ea typeface="+mj-ea"/>
              </a:rPr>
              <a:t>마케팅 의사결정 파트너</a:t>
            </a:r>
            <a:endParaRPr lang="en-US" altLang="ko-KR" sz="1200" b="1" spc="-4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alpha val="50000"/>
                </a:schemeClr>
              </a:solidFill>
              <a:latin typeface="+mj-lt"/>
              <a:ea typeface="+mj-ea"/>
            </a:endParaRPr>
          </a:p>
          <a:p>
            <a:pPr marL="15099">
              <a:spcBef>
                <a:spcPts val="200"/>
              </a:spcBef>
            </a:pPr>
            <a:r>
              <a:rPr lang="ko-KR" altLang="en-US" sz="1200" b="1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50000"/>
                  </a:schemeClr>
                </a:solidFill>
                <a:latin typeface="+mj-lt"/>
                <a:ea typeface="+mj-ea"/>
              </a:rPr>
              <a:t>소비자 인사이트를 넘어</a:t>
            </a:r>
            <a:r>
              <a:rPr lang="en-US" altLang="ko-KR" sz="1200" b="1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50000"/>
                  </a:schemeClr>
                </a:solidFill>
                <a:latin typeface="+mj-lt"/>
                <a:ea typeface="+mj-ea"/>
              </a:rPr>
              <a:t>, </a:t>
            </a:r>
            <a:r>
              <a:rPr lang="ko-KR" altLang="en-US" sz="1200" b="1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alpha val="50000"/>
                  </a:schemeClr>
                </a:solidFill>
                <a:latin typeface="+mj-lt"/>
                <a:ea typeface="+mj-ea"/>
              </a:rPr>
              <a:t>전략을 함께 설계하는 리서치 파트너</a:t>
            </a:r>
          </a:p>
        </p:txBody>
      </p:sp>
    </p:spTree>
    <p:extLst>
      <p:ext uri="{BB962C8B-B14F-4D97-AF65-F5344CB8AC3E}">
        <p14:creationId xmlns:p14="http://schemas.microsoft.com/office/powerpoint/2010/main" val="2885475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>
            <a:extLst>
              <a:ext uri="{FF2B5EF4-FFF2-40B4-BE49-F238E27FC236}">
                <a16:creationId xmlns:a16="http://schemas.microsoft.com/office/drawing/2014/main" id="{582D6DC8-7791-40CE-A4F3-6BA03264A795}"/>
              </a:ext>
            </a:extLst>
          </p:cNvPr>
          <p:cNvSpPr/>
          <p:nvPr/>
        </p:nvSpPr>
        <p:spPr>
          <a:xfrm>
            <a:off x="336000" y="4221320"/>
            <a:ext cx="11520000" cy="2088000"/>
          </a:xfrm>
          <a:prstGeom prst="rect">
            <a:avLst/>
          </a:prstGeom>
          <a:pattFill prst="pct50">
            <a:fgClr>
              <a:srgbClr val="BADCFF"/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00" b="0" i="0" u="none" strike="noStrike" kern="0" cap="none" spc="-40" normalizeH="0" noProof="0" dirty="0">
              <a:ln>
                <a:solidFill>
                  <a:schemeClr val="bg1">
                    <a:alpha val="0"/>
                  </a:schemeClr>
                </a:solidFill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2C4C0FB-4A87-4FE3-8FD0-B8E817167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시온리서치 미션과 비전</a:t>
            </a:r>
          </a:p>
        </p:txBody>
      </p:sp>
      <p:sp>
        <p:nvSpPr>
          <p:cNvPr id="60" name="object 6">
            <a:extLst>
              <a:ext uri="{FF2B5EF4-FFF2-40B4-BE49-F238E27FC236}">
                <a16:creationId xmlns:a16="http://schemas.microsoft.com/office/drawing/2014/main" id="{F3E1F9BB-4ACC-43E7-A10E-80B9608723C9}"/>
              </a:ext>
            </a:extLst>
          </p:cNvPr>
          <p:cNvSpPr/>
          <p:nvPr/>
        </p:nvSpPr>
        <p:spPr>
          <a:xfrm>
            <a:off x="1776000" y="5157192"/>
            <a:ext cx="8640000" cy="957698"/>
          </a:xfrm>
          <a:custGeom>
            <a:avLst/>
            <a:gdLst/>
            <a:ahLst/>
            <a:cxnLst/>
            <a:rect l="l" t="t" r="r" b="b"/>
            <a:pathLst>
              <a:path w="11410950" h="2190750">
                <a:moveTo>
                  <a:pt x="11313053" y="2190749"/>
                </a:moveTo>
                <a:lnTo>
                  <a:pt x="97895" y="2190749"/>
                </a:lnTo>
                <a:lnTo>
                  <a:pt x="91081" y="2190078"/>
                </a:lnTo>
                <a:lnTo>
                  <a:pt x="52285" y="2176913"/>
                </a:lnTo>
                <a:lnTo>
                  <a:pt x="21479" y="2149904"/>
                </a:lnTo>
                <a:lnTo>
                  <a:pt x="3355" y="2113162"/>
                </a:lnTo>
                <a:lnTo>
                  <a:pt x="0" y="2092854"/>
                </a:lnTo>
                <a:lnTo>
                  <a:pt x="0" y="2085974"/>
                </a:lnTo>
                <a:lnTo>
                  <a:pt x="0" y="97895"/>
                </a:lnTo>
                <a:lnTo>
                  <a:pt x="10608" y="58322"/>
                </a:lnTo>
                <a:lnTo>
                  <a:pt x="35552" y="25822"/>
                </a:lnTo>
                <a:lnTo>
                  <a:pt x="71035" y="5342"/>
                </a:lnTo>
                <a:lnTo>
                  <a:pt x="97895" y="0"/>
                </a:lnTo>
                <a:lnTo>
                  <a:pt x="11313053" y="0"/>
                </a:lnTo>
                <a:lnTo>
                  <a:pt x="11352624" y="10607"/>
                </a:lnTo>
                <a:lnTo>
                  <a:pt x="11385124" y="35551"/>
                </a:lnTo>
                <a:lnTo>
                  <a:pt x="11405603" y="71034"/>
                </a:lnTo>
                <a:lnTo>
                  <a:pt x="11410947" y="97895"/>
                </a:lnTo>
                <a:lnTo>
                  <a:pt x="11410947" y="2092854"/>
                </a:lnTo>
                <a:lnTo>
                  <a:pt x="11400338" y="2132426"/>
                </a:lnTo>
                <a:lnTo>
                  <a:pt x="11375394" y="2164926"/>
                </a:lnTo>
                <a:lnTo>
                  <a:pt x="11339911" y="2185406"/>
                </a:lnTo>
                <a:lnTo>
                  <a:pt x="11319865" y="2190078"/>
                </a:lnTo>
                <a:lnTo>
                  <a:pt x="11313053" y="2190749"/>
                </a:lnTo>
                <a:close/>
              </a:path>
            </a:pathLst>
          </a:custGeom>
        </p:spPr>
        <p:txBody>
          <a:bodyPr vert="horz" wrap="square" lIns="0" tIns="0" rIns="0" bIns="0" rtlCol="0">
            <a:spAutoFit/>
          </a:bodyPr>
          <a:lstStyle/>
          <a:p>
            <a:pPr marL="15099" algn="ctr" rtl="0">
              <a:lnSpc>
                <a:spcPct val="110000"/>
              </a:lnSpc>
              <a:spcBef>
                <a:spcPts val="400"/>
              </a:spcBef>
            </a:pPr>
            <a:r>
              <a:rPr lang="ko-KR" altLang="en-US" sz="20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2"/>
                </a:solidFill>
                <a:latin typeface="+mj-lt"/>
                <a:ea typeface="+mj-ea"/>
                <a:cs typeface="+mj-cs"/>
              </a:rPr>
              <a:t>시온리서치</a:t>
            </a:r>
            <a:r>
              <a:rPr lang="ko-KR" altLang="en-US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  <a:t>는 리서치로만 멈추지 않습니다</a:t>
            </a:r>
            <a:r>
              <a: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endParaRPr lang="en-US" altLang="ko-KR" sz="1400" b="1" kern="1200" spc="-4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15099" algn="ctr" rtl="0">
              <a:lnSpc>
                <a:spcPct val="110000"/>
              </a:lnSpc>
              <a:spcBef>
                <a:spcPts val="400"/>
              </a:spcBef>
            </a:pPr>
            <a:r>
              <a:rPr lang="ko-KR" altLang="en-US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  <a:t>데이터 너머의 소비자</a:t>
            </a:r>
            <a:r>
              <a: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  <a:t>시장</a:t>
            </a:r>
            <a:r>
              <a: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r>
              <a:rPr lang="ko-KR" altLang="en-US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  <a:t>브랜드의 목소리를 읽고</a:t>
            </a:r>
            <a:r>
              <a: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  <a:t>, </a:t>
            </a:r>
            <a:br>
              <a: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ko-KR" altLang="en-US" sz="20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2"/>
                </a:solidFill>
                <a:latin typeface="+mj-lt"/>
                <a:ea typeface="+mj-ea"/>
                <a:cs typeface="+mj-cs"/>
              </a:rPr>
              <a:t>고객사의 의사결정을 설계하는 전략 파트너</a:t>
            </a:r>
            <a:r>
              <a:rPr lang="ko-KR" altLang="en-US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  <a:t>로 함께합니다</a:t>
            </a:r>
            <a:r>
              <a: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  <a:t>.</a:t>
            </a:r>
            <a:endParaRPr sz="1400" kern="1200" spc="-4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FABF5ED-985F-4C81-BB20-4E00892008B6}"/>
              </a:ext>
            </a:extLst>
          </p:cNvPr>
          <p:cNvSpPr txBox="1"/>
          <p:nvPr/>
        </p:nvSpPr>
        <p:spPr>
          <a:xfrm>
            <a:off x="336000" y="1052736"/>
            <a:ext cx="11520000" cy="304305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/>
          <a:p>
            <a:pPr algn="ctr" rtl="0">
              <a:lnSpc>
                <a:spcPct val="110000"/>
              </a:lnSpc>
              <a:spcBef>
                <a:spcPts val="400"/>
              </a:spcBef>
              <a:buClr>
                <a:schemeClr val="bg1">
                  <a:lumMod val="50000"/>
                </a:schemeClr>
              </a:buClr>
            </a:pPr>
            <a:r>
              <a: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23</a:t>
            </a:r>
            <a:r>
              <a:rPr lang="ko-KR" altLang="en-US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년간의 마케팅 리서치 경험을 바탕으로 고객의 비즈니스 성장에 실질적으로 기여하는 것을 최우선으로 합니다</a:t>
            </a:r>
            <a:r>
              <a: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63CD8059-D5C6-4D3E-90C1-78F7C533FB93}"/>
              </a:ext>
            </a:extLst>
          </p:cNvPr>
          <p:cNvSpPr/>
          <p:nvPr/>
        </p:nvSpPr>
        <p:spPr>
          <a:xfrm>
            <a:off x="336000" y="656692"/>
            <a:ext cx="11520000" cy="36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>
              <a:spcBef>
                <a:spcPct val="0"/>
              </a:spcBef>
            </a:pPr>
            <a:r>
              <a:rPr lang="ko-KR" altLang="en-US" sz="16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시온리서치의 핵심 가치</a:t>
            </a:r>
          </a:p>
        </p:txBody>
      </p:sp>
      <p:grpSp>
        <p:nvGrpSpPr>
          <p:cNvPr id="41" name="그룹 40">
            <a:extLst>
              <a:ext uri="{FF2B5EF4-FFF2-40B4-BE49-F238E27FC236}">
                <a16:creationId xmlns:a16="http://schemas.microsoft.com/office/drawing/2014/main" id="{5C78B59C-931A-48A2-A69B-1D127B51DAA9}"/>
              </a:ext>
            </a:extLst>
          </p:cNvPr>
          <p:cNvGrpSpPr/>
          <p:nvPr/>
        </p:nvGrpSpPr>
        <p:grpSpPr>
          <a:xfrm>
            <a:off x="931275" y="2068252"/>
            <a:ext cx="2908920" cy="2908920"/>
            <a:chOff x="931275" y="2068252"/>
            <a:chExt cx="2908920" cy="2908920"/>
          </a:xfrm>
        </p:grpSpPr>
        <p:grpSp>
          <p:nvGrpSpPr>
            <p:cNvPr id="42" name="그룹 41">
              <a:extLst>
                <a:ext uri="{FF2B5EF4-FFF2-40B4-BE49-F238E27FC236}">
                  <a16:creationId xmlns:a16="http://schemas.microsoft.com/office/drawing/2014/main" id="{F691771A-6A1A-47D5-8F29-187900A8DFAC}"/>
                </a:ext>
              </a:extLst>
            </p:cNvPr>
            <p:cNvGrpSpPr/>
            <p:nvPr/>
          </p:nvGrpSpPr>
          <p:grpSpPr>
            <a:xfrm>
              <a:off x="931275" y="2068252"/>
              <a:ext cx="2908920" cy="2908920"/>
              <a:chOff x="931275" y="2068252"/>
              <a:chExt cx="2908920" cy="2908920"/>
            </a:xfrm>
          </p:grpSpPr>
          <p:sp>
            <p:nvSpPr>
              <p:cNvPr id="44" name="타원 43">
                <a:extLst>
                  <a:ext uri="{FF2B5EF4-FFF2-40B4-BE49-F238E27FC236}">
                    <a16:creationId xmlns:a16="http://schemas.microsoft.com/office/drawing/2014/main" id="{5237F5B8-4BBF-45B9-9327-042B887A8E9E}"/>
                  </a:ext>
                </a:extLst>
              </p:cNvPr>
              <p:cNvSpPr/>
              <p:nvPr/>
            </p:nvSpPr>
            <p:spPr>
              <a:xfrm>
                <a:off x="931275" y="2068252"/>
                <a:ext cx="2908920" cy="2908920"/>
              </a:xfrm>
              <a:prstGeom prst="ellipse">
                <a:avLst/>
              </a:prstGeom>
              <a:solidFill>
                <a:schemeClr val="bg1"/>
              </a:solidFill>
              <a:ln w="76200" cap="flat" cmpd="sng" algn="ctr">
                <a:solidFill>
                  <a:schemeClr val="tx2"/>
                </a:solidFill>
                <a:prstDash val="solid"/>
                <a:miter lim="800000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0" i="0" u="none" strike="noStrike" kern="0" cap="none" spc="-4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5" name="원호 44">
                <a:extLst>
                  <a:ext uri="{FF2B5EF4-FFF2-40B4-BE49-F238E27FC236}">
                    <a16:creationId xmlns:a16="http://schemas.microsoft.com/office/drawing/2014/main" id="{6C8948FC-ABB7-493F-94E6-477B41EEE847}"/>
                  </a:ext>
                </a:extLst>
              </p:cNvPr>
              <p:cNvSpPr/>
              <p:nvPr/>
            </p:nvSpPr>
            <p:spPr>
              <a:xfrm>
                <a:off x="1080450" y="2217427"/>
                <a:ext cx="2610569" cy="2610569"/>
              </a:xfrm>
              <a:prstGeom prst="arc">
                <a:avLst>
                  <a:gd name="adj1" fmla="val 10764373"/>
                  <a:gd name="adj2" fmla="val 16088550"/>
                </a:avLst>
              </a:prstGeom>
              <a:noFill/>
              <a:ln w="38100" cap="flat" cmpd="sng" algn="ctr">
                <a:solidFill>
                  <a:srgbClr val="7FA8D1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1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000" b="0" i="0" u="none" strike="noStrike" kern="0" cap="none" spc="-4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rgbClr val="00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6" name="object 11">
                <a:extLst>
                  <a:ext uri="{FF2B5EF4-FFF2-40B4-BE49-F238E27FC236}">
                    <a16:creationId xmlns:a16="http://schemas.microsoft.com/office/drawing/2014/main" id="{29E0EC99-75A2-48CE-BACD-99C02C6D172D}"/>
                  </a:ext>
                </a:extLst>
              </p:cNvPr>
              <p:cNvSpPr txBox="1"/>
              <p:nvPr/>
            </p:nvSpPr>
            <p:spPr>
              <a:xfrm>
                <a:off x="1233735" y="2946712"/>
                <a:ext cx="2304000" cy="1152000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15099" algn="ctr" rtl="0">
                  <a:lnSpc>
                    <a:spcPct val="110000"/>
                  </a:lnSpc>
                  <a:spcBef>
                    <a:spcPts val="1000"/>
                  </a:spcBef>
                </a:pPr>
                <a:r>
                  <a:rPr lang="ko-KR" altLang="en-US" sz="1600" b="1" kern="1200" spc="-4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2"/>
                    </a:solidFill>
                    <a:latin typeface="+mj-lt"/>
                    <a:ea typeface="+mj-ea"/>
                    <a:cs typeface="+mj-cs"/>
                  </a:rPr>
                  <a:t>빠른 조사 기획 및 실행력</a:t>
                </a:r>
                <a:endParaRPr lang="en-US" altLang="ko-KR" sz="16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j-lt"/>
                  <a:ea typeface="+mj-ea"/>
                  <a:cs typeface="+mj-cs"/>
                </a:endParaRPr>
              </a:p>
              <a:p>
                <a:pPr marL="15099" algn="ctr" rtl="0">
                  <a:lnSpc>
                    <a:spcPct val="110000"/>
                  </a:lnSpc>
                  <a:spcBef>
                    <a:spcPts val="1000"/>
                  </a:spcBef>
                </a:pPr>
                <a:r>
                  <a:rPr lang="ko-KR" altLang="en-US" sz="1300" kern="1200" spc="-4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rPr>
                  <a:t>빠르고 정확한 조사 실행을 통해 고객이 원하는 시간 내에 </a:t>
                </a:r>
                <a:br>
                  <a:rPr lang="en-US" altLang="ko-KR" sz="1300" kern="1200" spc="-4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rPr>
                </a:br>
                <a:r>
                  <a:rPr lang="ko-KR" altLang="en-US" sz="1300" kern="1200" spc="-4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rPr>
                  <a:t>조사 결과를 제공합니다</a:t>
                </a:r>
                <a:endParaRPr lang="en-US" altLang="ko-KR" sz="13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endParaRPr>
              </a:p>
            </p:txBody>
          </p:sp>
        </p:grpSp>
        <p:sp>
          <p:nvSpPr>
            <p:cNvPr id="43" name="원호 42">
              <a:extLst>
                <a:ext uri="{FF2B5EF4-FFF2-40B4-BE49-F238E27FC236}">
                  <a16:creationId xmlns:a16="http://schemas.microsoft.com/office/drawing/2014/main" id="{AE4E30B4-0078-448A-8950-C5DA022690D7}"/>
                </a:ext>
              </a:extLst>
            </p:cNvPr>
            <p:cNvSpPr/>
            <p:nvPr/>
          </p:nvSpPr>
          <p:spPr>
            <a:xfrm flipH="1" flipV="1">
              <a:off x="1080450" y="2217427"/>
              <a:ext cx="2610569" cy="2610569"/>
            </a:xfrm>
            <a:prstGeom prst="arc">
              <a:avLst>
                <a:gd name="adj1" fmla="val 10764373"/>
                <a:gd name="adj2" fmla="val 16088550"/>
              </a:avLst>
            </a:prstGeom>
            <a:noFill/>
            <a:ln w="38100" cap="flat" cmpd="sng" algn="ctr">
              <a:solidFill>
                <a:srgbClr val="7FA8D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1"/>
              <a:endParaRPr lang="ko-KR" altLang="en-US" sz="10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26D84E69-AF2F-4ACA-A2BA-0F712FBBFD71}"/>
              </a:ext>
            </a:extLst>
          </p:cNvPr>
          <p:cNvGrpSpPr/>
          <p:nvPr/>
        </p:nvGrpSpPr>
        <p:grpSpPr>
          <a:xfrm>
            <a:off x="4641541" y="2068252"/>
            <a:ext cx="2908920" cy="2908920"/>
            <a:chOff x="4641541" y="2068252"/>
            <a:chExt cx="2908920" cy="2908920"/>
          </a:xfrm>
        </p:grpSpPr>
        <p:sp>
          <p:nvSpPr>
            <p:cNvPr id="48" name="타원 47">
              <a:extLst>
                <a:ext uri="{FF2B5EF4-FFF2-40B4-BE49-F238E27FC236}">
                  <a16:creationId xmlns:a16="http://schemas.microsoft.com/office/drawing/2014/main" id="{3A9E3B1E-524D-42B8-943E-9267D1BD2DE7}"/>
                </a:ext>
              </a:extLst>
            </p:cNvPr>
            <p:cNvSpPr/>
            <p:nvPr/>
          </p:nvSpPr>
          <p:spPr>
            <a:xfrm>
              <a:off x="4641541" y="2068252"/>
              <a:ext cx="2908920" cy="2908920"/>
            </a:xfrm>
            <a:prstGeom prst="ellipse">
              <a:avLst/>
            </a:prstGeom>
            <a:solidFill>
              <a:schemeClr val="bg1"/>
            </a:solidFill>
            <a:ln w="76200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00" b="0" i="0" u="none" strike="noStrike" kern="0" cap="none" spc="-4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원호 50">
              <a:extLst>
                <a:ext uri="{FF2B5EF4-FFF2-40B4-BE49-F238E27FC236}">
                  <a16:creationId xmlns:a16="http://schemas.microsoft.com/office/drawing/2014/main" id="{67F946B9-640B-4BB6-BF90-E9B498FFBC24}"/>
                </a:ext>
              </a:extLst>
            </p:cNvPr>
            <p:cNvSpPr/>
            <p:nvPr/>
          </p:nvSpPr>
          <p:spPr>
            <a:xfrm flipH="1" flipV="1">
              <a:off x="4790713" y="2217427"/>
              <a:ext cx="2610569" cy="2610569"/>
            </a:xfrm>
            <a:prstGeom prst="arc">
              <a:avLst>
                <a:gd name="adj1" fmla="val 10764373"/>
                <a:gd name="adj2" fmla="val 16088550"/>
              </a:avLst>
            </a:prstGeom>
            <a:noFill/>
            <a:ln w="38100" cap="flat" cmpd="sng" algn="ctr">
              <a:solidFill>
                <a:srgbClr val="7FA8D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1"/>
              <a:endParaRPr lang="ko-KR" altLang="en-US" sz="10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bject 11">
              <a:extLst>
                <a:ext uri="{FF2B5EF4-FFF2-40B4-BE49-F238E27FC236}">
                  <a16:creationId xmlns:a16="http://schemas.microsoft.com/office/drawing/2014/main" id="{FF6BCB9B-822A-4F74-BB41-42CC811C9B36}"/>
                </a:ext>
              </a:extLst>
            </p:cNvPr>
            <p:cNvSpPr txBox="1"/>
            <p:nvPr/>
          </p:nvSpPr>
          <p:spPr>
            <a:xfrm>
              <a:off x="4944001" y="2946712"/>
              <a:ext cx="2304000" cy="1152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5099" algn="ctr" rtl="0">
                <a:lnSpc>
                  <a:spcPct val="110000"/>
                </a:lnSpc>
                <a:spcBef>
                  <a:spcPts val="1000"/>
                </a:spcBef>
              </a:pPr>
              <a:r>
                <a:rPr lang="ko-KR" altLang="en-US" sz="16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j-lt"/>
                  <a:ea typeface="+mj-ea"/>
                  <a:cs typeface="+mj-cs"/>
                </a:rPr>
                <a:t>정확한 데이터 기반 인사이트</a:t>
              </a:r>
            </a:p>
            <a:p>
              <a:pPr marL="15099" algn="ctr" rtl="0">
                <a:lnSpc>
                  <a:spcPct val="110000"/>
                </a:lnSpc>
                <a:spcBef>
                  <a:spcPts val="1000"/>
                </a:spcBef>
              </a:pPr>
              <a:r>
                <a:rPr lang="ko-KR" altLang="en-US" sz="13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객관적이고 신뢰할 수 있는 </a:t>
              </a:r>
              <a:br>
                <a:rPr lang="en-US" altLang="ko-KR" sz="13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</a:br>
              <a:r>
                <a:rPr lang="ko-KR" altLang="en-US" sz="13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데이터를 통해 의미 있는 </a:t>
              </a:r>
              <a:br>
                <a:rPr lang="en-US" altLang="ko-KR" sz="13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</a:br>
              <a:r>
                <a:rPr lang="ko-KR" altLang="en-US" sz="13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인사이트를 도출합니다</a:t>
              </a:r>
            </a:p>
          </p:txBody>
        </p:sp>
        <p:sp>
          <p:nvSpPr>
            <p:cNvPr id="55" name="원호 54">
              <a:extLst>
                <a:ext uri="{FF2B5EF4-FFF2-40B4-BE49-F238E27FC236}">
                  <a16:creationId xmlns:a16="http://schemas.microsoft.com/office/drawing/2014/main" id="{EC57985B-C24A-4334-8BC7-203FEEFCF2C9}"/>
                </a:ext>
              </a:extLst>
            </p:cNvPr>
            <p:cNvSpPr/>
            <p:nvPr/>
          </p:nvSpPr>
          <p:spPr>
            <a:xfrm>
              <a:off x="4790715" y="2217427"/>
              <a:ext cx="2610569" cy="2610569"/>
            </a:xfrm>
            <a:prstGeom prst="arc">
              <a:avLst>
                <a:gd name="adj1" fmla="val 10764373"/>
                <a:gd name="adj2" fmla="val 16088550"/>
              </a:avLst>
            </a:prstGeom>
            <a:noFill/>
            <a:ln w="38100" cap="flat" cmpd="sng" algn="ctr">
              <a:solidFill>
                <a:srgbClr val="7FA8D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1"/>
              <a:endParaRPr lang="ko-KR" altLang="en-US" sz="10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7" name="그룹 56">
            <a:extLst>
              <a:ext uri="{FF2B5EF4-FFF2-40B4-BE49-F238E27FC236}">
                <a16:creationId xmlns:a16="http://schemas.microsoft.com/office/drawing/2014/main" id="{5EAC9332-93E8-48B9-8D25-A6CF149EE17B}"/>
              </a:ext>
            </a:extLst>
          </p:cNvPr>
          <p:cNvGrpSpPr/>
          <p:nvPr/>
        </p:nvGrpSpPr>
        <p:grpSpPr>
          <a:xfrm>
            <a:off x="8351805" y="2068252"/>
            <a:ext cx="2908920" cy="2908920"/>
            <a:chOff x="8351805" y="2068252"/>
            <a:chExt cx="2908920" cy="2908920"/>
          </a:xfrm>
        </p:grpSpPr>
        <p:sp>
          <p:nvSpPr>
            <p:cNvPr id="61" name="타원 60">
              <a:extLst>
                <a:ext uri="{FF2B5EF4-FFF2-40B4-BE49-F238E27FC236}">
                  <a16:creationId xmlns:a16="http://schemas.microsoft.com/office/drawing/2014/main" id="{E9ED8424-3A8C-493F-AA90-4B31501028F7}"/>
                </a:ext>
              </a:extLst>
            </p:cNvPr>
            <p:cNvSpPr/>
            <p:nvPr/>
          </p:nvSpPr>
          <p:spPr>
            <a:xfrm>
              <a:off x="8351805" y="2068252"/>
              <a:ext cx="2908920" cy="2908920"/>
            </a:xfrm>
            <a:prstGeom prst="ellipse">
              <a:avLst/>
            </a:prstGeom>
            <a:solidFill>
              <a:schemeClr val="bg1"/>
            </a:solidFill>
            <a:ln w="76200" cap="flat" cmpd="sng" algn="ctr">
              <a:solidFill>
                <a:schemeClr val="tx2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000" b="0" i="0" u="none" strike="noStrike" kern="0" cap="none" spc="-4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2" name="원호 61">
              <a:extLst>
                <a:ext uri="{FF2B5EF4-FFF2-40B4-BE49-F238E27FC236}">
                  <a16:creationId xmlns:a16="http://schemas.microsoft.com/office/drawing/2014/main" id="{C258772E-4D3F-4A08-8524-ABA4A212D184}"/>
                </a:ext>
              </a:extLst>
            </p:cNvPr>
            <p:cNvSpPr/>
            <p:nvPr/>
          </p:nvSpPr>
          <p:spPr>
            <a:xfrm>
              <a:off x="8500979" y="2217427"/>
              <a:ext cx="2610569" cy="2610569"/>
            </a:xfrm>
            <a:prstGeom prst="arc">
              <a:avLst>
                <a:gd name="adj1" fmla="val 10764373"/>
                <a:gd name="adj2" fmla="val 16088550"/>
              </a:avLst>
            </a:prstGeom>
            <a:noFill/>
            <a:ln w="38100" cap="flat" cmpd="sng" algn="ctr">
              <a:solidFill>
                <a:srgbClr val="7FA8D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1"/>
              <a:endParaRPr lang="ko-KR" altLang="en-US" sz="10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3" name="원호 62">
              <a:extLst>
                <a:ext uri="{FF2B5EF4-FFF2-40B4-BE49-F238E27FC236}">
                  <a16:creationId xmlns:a16="http://schemas.microsoft.com/office/drawing/2014/main" id="{800835C0-6232-4445-9A5C-388142BD257D}"/>
                </a:ext>
              </a:extLst>
            </p:cNvPr>
            <p:cNvSpPr/>
            <p:nvPr/>
          </p:nvSpPr>
          <p:spPr>
            <a:xfrm flipH="1" flipV="1">
              <a:off x="8500980" y="2217427"/>
              <a:ext cx="2610569" cy="2610569"/>
            </a:xfrm>
            <a:prstGeom prst="arc">
              <a:avLst>
                <a:gd name="adj1" fmla="val 10764373"/>
                <a:gd name="adj2" fmla="val 16088550"/>
              </a:avLst>
            </a:prstGeom>
            <a:noFill/>
            <a:ln w="38100" cap="flat" cmpd="sng" algn="ctr">
              <a:solidFill>
                <a:srgbClr val="7FA8D1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latinLnBrk="1"/>
              <a:endParaRPr lang="ko-KR" altLang="en-US" sz="10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rgbClr val="000000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4" name="object 11">
              <a:extLst>
                <a:ext uri="{FF2B5EF4-FFF2-40B4-BE49-F238E27FC236}">
                  <a16:creationId xmlns:a16="http://schemas.microsoft.com/office/drawing/2014/main" id="{428D310E-B22C-42E6-928B-78DED4C23875}"/>
                </a:ext>
              </a:extLst>
            </p:cNvPr>
            <p:cNvSpPr txBox="1"/>
            <p:nvPr/>
          </p:nvSpPr>
          <p:spPr>
            <a:xfrm>
              <a:off x="8654265" y="2946712"/>
              <a:ext cx="2304000" cy="11520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15099" algn="ctr" rtl="0">
                <a:lnSpc>
                  <a:spcPct val="110000"/>
                </a:lnSpc>
                <a:spcBef>
                  <a:spcPts val="1000"/>
                </a:spcBef>
              </a:pPr>
              <a:r>
                <a:rPr lang="ko-KR" altLang="en-US" sz="16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j-lt"/>
                  <a:ea typeface="+mj-ea"/>
                  <a:cs typeface="+mj-cs"/>
                </a:rPr>
                <a:t>비즈니스 성장 중심</a:t>
              </a:r>
              <a:endParaRPr lang="en-US" altLang="ko-KR" sz="16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2"/>
                </a:solidFill>
                <a:latin typeface="+mj-lt"/>
                <a:ea typeface="+mj-ea"/>
                <a:cs typeface="+mj-cs"/>
              </a:endParaRPr>
            </a:p>
            <a:p>
              <a:pPr marL="15099" algn="ctr" rtl="0">
                <a:lnSpc>
                  <a:spcPct val="110000"/>
                </a:lnSpc>
                <a:spcBef>
                  <a:spcPts val="1000"/>
                </a:spcBef>
              </a:pPr>
              <a:r>
                <a:rPr lang="ko-KR" altLang="en-US" sz="13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모든 리서치는 고객의 </a:t>
              </a:r>
              <a:br>
                <a:rPr lang="en-US" altLang="ko-KR" sz="13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</a:br>
              <a:r>
                <a:rPr lang="ko-KR" altLang="en-US" sz="13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비즈니스 성장과 혁신을 </a:t>
              </a:r>
              <a:br>
                <a:rPr lang="en-US" altLang="ko-KR" sz="13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</a:br>
              <a:r>
                <a:rPr lang="ko-KR" altLang="en-US" sz="13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이끌어내는 것에 집중합니다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4374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제목 61">
            <a:extLst>
              <a:ext uri="{FF2B5EF4-FFF2-40B4-BE49-F238E27FC236}">
                <a16:creationId xmlns:a16="http://schemas.microsoft.com/office/drawing/2014/main" id="{E4B51EC7-9261-409C-A684-AEACBBB8A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차별화 포인트</a:t>
            </a: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C16B7B91-BD30-4675-AD7B-DB71615C1846}"/>
              </a:ext>
            </a:extLst>
          </p:cNvPr>
          <p:cNvSpPr/>
          <p:nvPr/>
        </p:nvSpPr>
        <p:spPr>
          <a:xfrm>
            <a:off x="335360" y="1988840"/>
            <a:ext cx="3600000" cy="36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0" rIns="0" bIns="0" rtlCol="0" anchor="ctr"/>
          <a:lstStyle/>
          <a:p>
            <a:pPr marL="15099" algn="l" rtl="0">
              <a:spcBef>
                <a:spcPct val="0"/>
              </a:spcBef>
            </a:pPr>
            <a:r>
              <a:rPr lang="ko-KR" altLang="en-US" sz="14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일반 대형 리서치 회사</a:t>
            </a:r>
          </a:p>
        </p:txBody>
      </p:sp>
      <p:sp>
        <p:nvSpPr>
          <p:cNvPr id="67" name="Rectangle 70">
            <a:extLst>
              <a:ext uri="{FF2B5EF4-FFF2-40B4-BE49-F238E27FC236}">
                <a16:creationId xmlns:a16="http://schemas.microsoft.com/office/drawing/2014/main" id="{82331AF4-6479-40BA-B3DE-2426389285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0248" y="1988840"/>
            <a:ext cx="4968000" cy="432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40" dirty="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A24CFAE-EC3B-4512-BB2E-CE5B9773E5DD}"/>
              </a:ext>
            </a:extLst>
          </p:cNvPr>
          <p:cNvSpPr txBox="1"/>
          <p:nvPr/>
        </p:nvSpPr>
        <p:spPr>
          <a:xfrm>
            <a:off x="3500360" y="2102659"/>
            <a:ext cx="903452" cy="246221"/>
          </a:xfrm>
          <a:prstGeom prst="rect">
            <a:avLst/>
          </a:prstGeom>
          <a:noFill/>
        </p:spPr>
        <p:txBody>
          <a:bodyPr wrap="none" lIns="0" tIns="0" rIns="0" bIns="0" anchor="ctr" anchorCtr="0">
            <a:spAutoFit/>
          </a:bodyPr>
          <a:lstStyle/>
          <a:p>
            <a:pPr marL="15099" algn="l" rtl="0">
              <a:spcBef>
                <a:spcPct val="0"/>
              </a:spcBef>
            </a:pPr>
            <a:r>
              <a:rPr lang="ko-KR" altLang="en-US" sz="16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시온리서치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552047E9-28AA-4C55-9D96-578160C87FE4}"/>
              </a:ext>
            </a:extLst>
          </p:cNvPr>
          <p:cNvGrpSpPr/>
          <p:nvPr/>
        </p:nvGrpSpPr>
        <p:grpSpPr>
          <a:xfrm>
            <a:off x="443684" y="2493490"/>
            <a:ext cx="2808000" cy="3816000"/>
            <a:chOff x="443684" y="2493490"/>
            <a:chExt cx="2808000" cy="3816000"/>
          </a:xfrm>
        </p:grpSpPr>
        <p:sp>
          <p:nvSpPr>
            <p:cNvPr id="68" name="직사각형 67">
              <a:extLst>
                <a:ext uri="{FF2B5EF4-FFF2-40B4-BE49-F238E27FC236}">
                  <a16:creationId xmlns:a16="http://schemas.microsoft.com/office/drawing/2014/main" id="{7600D39F-8BD3-4148-BFBC-3D829A4F5244}"/>
                </a:ext>
              </a:extLst>
            </p:cNvPr>
            <p:cNvSpPr/>
            <p:nvPr/>
          </p:nvSpPr>
          <p:spPr>
            <a:xfrm>
              <a:off x="443684" y="2493490"/>
              <a:ext cx="2808000" cy="3816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직사각형 69">
              <a:extLst>
                <a:ext uri="{FF2B5EF4-FFF2-40B4-BE49-F238E27FC236}">
                  <a16:creationId xmlns:a16="http://schemas.microsoft.com/office/drawing/2014/main" id="{2DED7DAC-BE80-4B29-89BF-93BA14910696}"/>
                </a:ext>
              </a:extLst>
            </p:cNvPr>
            <p:cNvSpPr/>
            <p:nvPr/>
          </p:nvSpPr>
          <p:spPr>
            <a:xfrm>
              <a:off x="443720" y="2493490"/>
              <a:ext cx="288000" cy="38160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pc="-40">
                <a:ln>
                  <a:solidFill>
                    <a:schemeClr val="bg1">
                      <a:alpha val="0"/>
                    </a:schemeClr>
                  </a:solidFill>
                </a:ln>
              </a:endParaRPr>
            </a:p>
          </p:txBody>
        </p: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80B27336-AC0E-4DC7-8601-3342885D9BD9}"/>
                </a:ext>
              </a:extLst>
            </p:cNvPr>
            <p:cNvGrpSpPr/>
            <p:nvPr/>
          </p:nvGrpSpPr>
          <p:grpSpPr>
            <a:xfrm>
              <a:off x="530493" y="2636912"/>
              <a:ext cx="2613499" cy="656462"/>
              <a:chOff x="494177" y="2698969"/>
              <a:chExt cx="2613499" cy="656462"/>
            </a:xfrm>
          </p:grpSpPr>
          <p:sp>
            <p:nvSpPr>
              <p:cNvPr id="73" name="object 16">
                <a:extLst>
                  <a:ext uri="{FF2B5EF4-FFF2-40B4-BE49-F238E27FC236}">
                    <a16:creationId xmlns:a16="http://schemas.microsoft.com/office/drawing/2014/main" id="{839B84B2-1985-4811-BB74-C138EA871E3E}"/>
                  </a:ext>
                </a:extLst>
              </p:cNvPr>
              <p:cNvSpPr txBox="1"/>
              <p:nvPr/>
            </p:nvSpPr>
            <p:spPr>
              <a:xfrm>
                <a:off x="803676" y="2698969"/>
                <a:ext cx="2304000" cy="656462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>
                <a:defPPr>
                  <a:defRPr kern="0"/>
                </a:defPPr>
                <a:lvl1pPr marL="15099" algn="l" rtl="0">
                  <a:spcBef>
                    <a:spcPct val="0"/>
                  </a:spcBef>
                  <a:defRPr sz="1400" b="1" kern="1200" spc="-4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>
                  <a:lnSpc>
                    <a:spcPct val="110000"/>
                  </a:lnSpc>
                  <a:spcBef>
                    <a:spcPts val="400"/>
                  </a:spcBef>
                </a:pPr>
                <a:r>
                  <a:rPr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의사결정 지연</a:t>
                </a:r>
              </a:p>
              <a:p>
                <a:pPr>
                  <a:lnSpc>
                    <a:spcPct val="110000"/>
                  </a:lnSpc>
                  <a:spcBef>
                    <a:spcPts val="400"/>
                  </a:spcBef>
                </a:pPr>
                <a:r>
                  <a:rPr lang="ko-KR" altLang="en-US" sz="11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복잡한 내부 승인 과정으로 프로젝트 </a:t>
                </a:r>
                <a:br>
                  <a:rPr lang="en-US" altLang="ko-KR" sz="11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</a:br>
                <a:r>
                  <a:rPr lang="ko-KR" altLang="en-US" sz="11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진행 속도가 느림</a:t>
                </a:r>
              </a:p>
            </p:txBody>
          </p:sp>
          <p:sp>
            <p:nvSpPr>
              <p:cNvPr id="74" name="object 16">
                <a:extLst>
                  <a:ext uri="{FF2B5EF4-FFF2-40B4-BE49-F238E27FC236}">
                    <a16:creationId xmlns:a16="http://schemas.microsoft.com/office/drawing/2014/main" id="{EE7FD4E7-41F3-42B4-B63E-BAE04CD318A4}"/>
                  </a:ext>
                </a:extLst>
              </p:cNvPr>
              <p:cNvSpPr txBox="1"/>
              <p:nvPr/>
            </p:nvSpPr>
            <p:spPr>
              <a:xfrm>
                <a:off x="494177" y="2698969"/>
                <a:ext cx="114455" cy="231602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spAutoFit/>
              </a:bodyPr>
              <a:lstStyle>
                <a:defPPr>
                  <a:defRPr kern="0"/>
                </a:defPPr>
                <a:lvl1pPr marL="15099" algn="l" rtl="0">
                  <a:spcBef>
                    <a:spcPct val="0"/>
                  </a:spcBef>
                  <a:defRPr sz="1400" b="1" kern="1200" spc="-4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ct val="110000"/>
                  </a:lnSpc>
                  <a:spcBef>
                    <a:spcPts val="400"/>
                  </a:spcBef>
                </a:pPr>
                <a:r>
                  <a:rPr lang="en-US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1</a:t>
                </a:r>
                <a:endParaRPr lang="ko-KR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5" name="그룹 74">
              <a:extLst>
                <a:ext uri="{FF2B5EF4-FFF2-40B4-BE49-F238E27FC236}">
                  <a16:creationId xmlns:a16="http://schemas.microsoft.com/office/drawing/2014/main" id="{5E780228-4C04-4FD7-850A-803E346E933C}"/>
                </a:ext>
              </a:extLst>
            </p:cNvPr>
            <p:cNvGrpSpPr/>
            <p:nvPr/>
          </p:nvGrpSpPr>
          <p:grpSpPr>
            <a:xfrm>
              <a:off x="530493" y="3585017"/>
              <a:ext cx="2613499" cy="656462"/>
              <a:chOff x="494177" y="3735727"/>
              <a:chExt cx="2613499" cy="656462"/>
            </a:xfrm>
          </p:grpSpPr>
          <p:sp>
            <p:nvSpPr>
              <p:cNvPr id="76" name="object 16">
                <a:extLst>
                  <a:ext uri="{FF2B5EF4-FFF2-40B4-BE49-F238E27FC236}">
                    <a16:creationId xmlns:a16="http://schemas.microsoft.com/office/drawing/2014/main" id="{97AC205E-12AD-4C82-986E-A329A099B51C}"/>
                  </a:ext>
                </a:extLst>
              </p:cNvPr>
              <p:cNvSpPr txBox="1"/>
              <p:nvPr/>
            </p:nvSpPr>
            <p:spPr>
              <a:xfrm>
                <a:off x="803676" y="3735727"/>
                <a:ext cx="2304000" cy="656462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>
                <a:defPPr>
                  <a:defRPr kern="0"/>
                </a:defPPr>
                <a:lvl1pPr marL="15099" algn="l" rtl="0">
                  <a:spcBef>
                    <a:spcPct val="0"/>
                  </a:spcBef>
                  <a:defRPr sz="1400" b="1" kern="1200" spc="-4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>
                  <a:lnSpc>
                    <a:spcPct val="110000"/>
                  </a:lnSpc>
                  <a:spcBef>
                    <a:spcPts val="400"/>
                  </a:spcBef>
                </a:pPr>
                <a:r>
                  <a: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주니어 실무 담당</a:t>
                </a:r>
              </a:p>
              <a:p>
                <a:pPr>
                  <a:lnSpc>
                    <a:spcPct val="110000"/>
                  </a:lnSpc>
                  <a:spcBef>
                    <a:spcPts val="400"/>
                  </a:spcBef>
                </a:pPr>
                <a:r>
                  <a:rPr lang="ko-KR" altLang="en-US" sz="11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대리급이나 경력이 적은 실무자가 </a:t>
                </a:r>
                <a:br>
                  <a:rPr lang="en-US" altLang="ko-KR" sz="11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</a:br>
                <a:r>
                  <a:rPr lang="ko-KR" altLang="en-US" sz="11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실제 작업 수행</a:t>
                </a:r>
              </a:p>
            </p:txBody>
          </p:sp>
          <p:sp>
            <p:nvSpPr>
              <p:cNvPr id="77" name="object 16">
                <a:extLst>
                  <a:ext uri="{FF2B5EF4-FFF2-40B4-BE49-F238E27FC236}">
                    <a16:creationId xmlns:a16="http://schemas.microsoft.com/office/drawing/2014/main" id="{9EB9D7CB-FA99-4414-A78D-CB8BF756968C}"/>
                  </a:ext>
                </a:extLst>
              </p:cNvPr>
              <p:cNvSpPr txBox="1"/>
              <p:nvPr/>
            </p:nvSpPr>
            <p:spPr>
              <a:xfrm>
                <a:off x="494177" y="3735727"/>
                <a:ext cx="114455" cy="231602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spAutoFit/>
              </a:bodyPr>
              <a:lstStyle>
                <a:defPPr>
                  <a:defRPr kern="0"/>
                </a:defPPr>
                <a:lvl1pPr marL="15099" algn="l" rtl="0">
                  <a:spcBef>
                    <a:spcPct val="0"/>
                  </a:spcBef>
                  <a:defRPr sz="1400" b="1" kern="1200" spc="-4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ct val="110000"/>
                  </a:lnSpc>
                  <a:spcBef>
                    <a:spcPts val="400"/>
                  </a:spcBef>
                </a:pPr>
                <a:r>
                  <a:rPr lang="en-US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2</a:t>
                </a:r>
                <a:endParaRPr lang="ko-KR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78" name="그룹 77">
              <a:extLst>
                <a:ext uri="{FF2B5EF4-FFF2-40B4-BE49-F238E27FC236}">
                  <a16:creationId xmlns:a16="http://schemas.microsoft.com/office/drawing/2014/main" id="{4F5DBDEC-4ECB-4565-A245-163F3D8804C8}"/>
                </a:ext>
              </a:extLst>
            </p:cNvPr>
            <p:cNvGrpSpPr/>
            <p:nvPr/>
          </p:nvGrpSpPr>
          <p:grpSpPr>
            <a:xfrm>
              <a:off x="530493" y="4533122"/>
              <a:ext cx="2613499" cy="656462"/>
              <a:chOff x="494177" y="4586280"/>
              <a:chExt cx="2613499" cy="656462"/>
            </a:xfrm>
          </p:grpSpPr>
          <p:sp>
            <p:nvSpPr>
              <p:cNvPr id="79" name="object 16">
                <a:extLst>
                  <a:ext uri="{FF2B5EF4-FFF2-40B4-BE49-F238E27FC236}">
                    <a16:creationId xmlns:a16="http://schemas.microsoft.com/office/drawing/2014/main" id="{4B4F2503-E0B6-4887-B5CF-699C999B0A91}"/>
                  </a:ext>
                </a:extLst>
              </p:cNvPr>
              <p:cNvSpPr txBox="1"/>
              <p:nvPr/>
            </p:nvSpPr>
            <p:spPr>
              <a:xfrm>
                <a:off x="803676" y="4586280"/>
                <a:ext cx="2304000" cy="656462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>
                <a:defPPr>
                  <a:defRPr kern="0"/>
                </a:defPPr>
                <a:lvl1pPr marL="15099" algn="l" rtl="0">
                  <a:spcBef>
                    <a:spcPct val="0"/>
                  </a:spcBef>
                  <a:defRPr sz="1400" b="1" kern="1200" spc="-4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>
                  <a:lnSpc>
                    <a:spcPct val="110000"/>
                  </a:lnSpc>
                  <a:spcBef>
                    <a:spcPts val="400"/>
                  </a:spcBef>
                </a:pPr>
                <a:r>
                  <a: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높은 비용 구조</a:t>
                </a:r>
              </a:p>
              <a:p>
                <a:pPr>
                  <a:lnSpc>
                    <a:spcPct val="110000"/>
                  </a:lnSpc>
                  <a:spcBef>
                    <a:spcPts val="400"/>
                  </a:spcBef>
                </a:pPr>
                <a:r>
                  <a:rPr lang="ko-KR" altLang="en-US" sz="11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대규모 조직 유지를 위한 높은 비용 구조로 프로젝트 단가 상승</a:t>
                </a:r>
              </a:p>
            </p:txBody>
          </p:sp>
          <p:sp>
            <p:nvSpPr>
              <p:cNvPr id="80" name="object 16">
                <a:extLst>
                  <a:ext uri="{FF2B5EF4-FFF2-40B4-BE49-F238E27FC236}">
                    <a16:creationId xmlns:a16="http://schemas.microsoft.com/office/drawing/2014/main" id="{088BEBB5-5FC9-4E77-AACB-74D48872F2F6}"/>
                  </a:ext>
                </a:extLst>
              </p:cNvPr>
              <p:cNvSpPr txBox="1"/>
              <p:nvPr/>
            </p:nvSpPr>
            <p:spPr>
              <a:xfrm>
                <a:off x="494177" y="4586280"/>
                <a:ext cx="114455" cy="231602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spAutoFit/>
              </a:bodyPr>
              <a:lstStyle>
                <a:defPPr>
                  <a:defRPr kern="0"/>
                </a:defPPr>
                <a:lvl1pPr marL="15099" algn="l" rtl="0">
                  <a:spcBef>
                    <a:spcPct val="0"/>
                  </a:spcBef>
                  <a:defRPr sz="1400" b="1" kern="1200" spc="-4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ct val="110000"/>
                  </a:lnSpc>
                  <a:spcBef>
                    <a:spcPts val="400"/>
                  </a:spcBef>
                </a:pPr>
                <a:r>
                  <a:rPr lang="en-US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3</a:t>
                </a:r>
                <a:endParaRPr lang="ko-KR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2AB95AAC-3A67-45DC-B150-57AF447B6A55}"/>
                </a:ext>
              </a:extLst>
            </p:cNvPr>
            <p:cNvGrpSpPr/>
            <p:nvPr/>
          </p:nvGrpSpPr>
          <p:grpSpPr>
            <a:xfrm>
              <a:off x="530493" y="5481228"/>
              <a:ext cx="2613499" cy="656462"/>
              <a:chOff x="494177" y="5623039"/>
              <a:chExt cx="2613499" cy="656462"/>
            </a:xfrm>
          </p:grpSpPr>
          <p:sp>
            <p:nvSpPr>
              <p:cNvPr id="82" name="object 16">
                <a:extLst>
                  <a:ext uri="{FF2B5EF4-FFF2-40B4-BE49-F238E27FC236}">
                    <a16:creationId xmlns:a16="http://schemas.microsoft.com/office/drawing/2014/main" id="{918691CA-BC99-40E2-9BB0-A8EE4900CD54}"/>
                  </a:ext>
                </a:extLst>
              </p:cNvPr>
              <p:cNvSpPr txBox="1"/>
              <p:nvPr/>
            </p:nvSpPr>
            <p:spPr>
              <a:xfrm>
                <a:off x="803676" y="5623039"/>
                <a:ext cx="2304000" cy="656462"/>
              </a:xfrm>
              <a:prstGeom prst="rect">
                <a:avLst/>
              </a:prstGeom>
              <a:noFill/>
            </p:spPr>
            <p:txBody>
              <a:bodyPr wrap="square" lIns="0" tIns="0" rIns="0" bIns="0" anchor="t" anchorCtr="0">
                <a:spAutoFit/>
              </a:bodyPr>
              <a:lstStyle>
                <a:defPPr>
                  <a:defRPr kern="0"/>
                </a:defPPr>
                <a:lvl1pPr marL="15099" algn="l" rtl="0">
                  <a:spcBef>
                    <a:spcPct val="0"/>
                  </a:spcBef>
                  <a:defRPr sz="1400" b="1" kern="1200" spc="-4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>
                  <a:lnSpc>
                    <a:spcPct val="110000"/>
                  </a:lnSpc>
                  <a:spcBef>
                    <a:spcPts val="400"/>
                  </a:spcBef>
                </a:pPr>
                <a:r>
                  <a:rPr lang="ko-KR" altLang="en-US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표준화된 보고서</a:t>
                </a:r>
              </a:p>
              <a:p>
                <a:pPr>
                  <a:lnSpc>
                    <a:spcPct val="110000"/>
                  </a:lnSpc>
                  <a:spcBef>
                    <a:spcPts val="400"/>
                  </a:spcBef>
                </a:pPr>
                <a:r>
                  <a:rPr lang="ko-KR" altLang="en-US" sz="11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고객 맞춤형 보다는 표준화된 형식의 </a:t>
                </a:r>
                <a:br>
                  <a:rPr lang="en-US" altLang="ko-KR" sz="11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</a:br>
                <a:r>
                  <a:rPr lang="ko-KR" altLang="en-US" sz="11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결과물 제공</a:t>
                </a:r>
              </a:p>
            </p:txBody>
          </p:sp>
          <p:sp>
            <p:nvSpPr>
              <p:cNvPr id="83" name="object 16">
                <a:extLst>
                  <a:ext uri="{FF2B5EF4-FFF2-40B4-BE49-F238E27FC236}">
                    <a16:creationId xmlns:a16="http://schemas.microsoft.com/office/drawing/2014/main" id="{62470759-E90A-4072-9B22-DB232DC9FC25}"/>
                  </a:ext>
                </a:extLst>
              </p:cNvPr>
              <p:cNvSpPr txBox="1"/>
              <p:nvPr/>
            </p:nvSpPr>
            <p:spPr>
              <a:xfrm>
                <a:off x="494177" y="5623039"/>
                <a:ext cx="114455" cy="231602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0">
                <a:spAutoFit/>
              </a:bodyPr>
              <a:lstStyle>
                <a:defPPr>
                  <a:defRPr kern="0"/>
                </a:defPPr>
                <a:lvl1pPr marL="15099" algn="l" rtl="0">
                  <a:spcBef>
                    <a:spcPct val="0"/>
                  </a:spcBef>
                  <a:defRPr sz="1400" b="1" kern="1200" spc="-4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ct val="110000"/>
                  </a:lnSpc>
                  <a:spcBef>
                    <a:spcPts val="400"/>
                  </a:spcBef>
                </a:pPr>
                <a:r>
                  <a:rPr lang="en-US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4</a:t>
                </a:r>
                <a:endParaRPr lang="ko-KR" altLang="en-US" sz="1100" b="0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444D0D5-DA2F-4951-ADA0-FA8B9F9E4409}"/>
              </a:ext>
            </a:extLst>
          </p:cNvPr>
          <p:cNvGrpSpPr/>
          <p:nvPr/>
        </p:nvGrpSpPr>
        <p:grpSpPr>
          <a:xfrm>
            <a:off x="4547828" y="2204864"/>
            <a:ext cx="3685025" cy="4175315"/>
            <a:chOff x="4547828" y="2204864"/>
            <a:chExt cx="3685025" cy="4175315"/>
          </a:xfrm>
        </p:grpSpPr>
        <p:pic>
          <p:nvPicPr>
            <p:cNvPr id="84" name="그림 83">
              <a:extLst>
                <a:ext uri="{FF2B5EF4-FFF2-40B4-BE49-F238E27FC236}">
                  <a16:creationId xmlns:a16="http://schemas.microsoft.com/office/drawing/2014/main" id="{04045BCD-64F8-4FD8-8169-FFE08B54B7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534"/>
            <a:stretch/>
          </p:blipFill>
          <p:spPr>
            <a:xfrm flipH="1">
              <a:off x="4632854" y="2204864"/>
              <a:ext cx="3599999" cy="4175315"/>
            </a:xfrm>
            <a:prstGeom prst="rect">
              <a:avLst/>
            </a:prstGeom>
          </p:spPr>
        </p:pic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9DBFEA66-42B2-45D8-9669-27DCE8553093}"/>
                </a:ext>
              </a:extLst>
            </p:cNvPr>
            <p:cNvSpPr/>
            <p:nvPr/>
          </p:nvSpPr>
          <p:spPr>
            <a:xfrm>
              <a:off x="4547828" y="4219429"/>
              <a:ext cx="2893338" cy="1818393"/>
            </a:xfrm>
            <a:prstGeom prst="rect">
              <a:avLst/>
            </a:prstGeom>
            <a:gradFill flip="none" rotWithShape="1">
              <a:gsLst>
                <a:gs pos="0">
                  <a:schemeClr val="tx2"/>
                </a:gs>
                <a:gs pos="100000">
                  <a:schemeClr val="tx2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1" name="Text Box 7">
              <a:extLst>
                <a:ext uri="{FF2B5EF4-FFF2-40B4-BE49-F238E27FC236}">
                  <a16:creationId xmlns:a16="http://schemas.microsoft.com/office/drawing/2014/main" id="{1E5D1C6D-BF89-42FF-8A68-F099124292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9682" y="3323004"/>
              <a:ext cx="375103" cy="338554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spAutoFit/>
              <a:scene3d>
                <a:camera prst="orthographicFront">
                  <a:rot lat="20403574" lon="1217970" rev="21517484"/>
                </a:camera>
                <a:lightRig rig="threePt" dir="t"/>
              </a:scene3d>
              <a:sp3d/>
            </a:bodyPr>
            <a:lstStyle>
              <a:defPPr>
                <a:defRPr lang="en-US"/>
              </a:defPPr>
              <a:lvl1pPr>
                <a:spcAft>
                  <a:spcPts val="200"/>
                </a:spcAft>
                <a:defRPr sz="1600" spc="-50">
                  <a:ln>
                    <a:solidFill>
                      <a:schemeClr val="accent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HG꼬딕씨_Pro 60g" panose="02020603020101020101" pitchFamily="18" charset="-127"/>
                  <a:ea typeface="HG꼬딕씨_Pro 60g" panose="02020603020101020101" pitchFamily="18" charset="-127"/>
                </a:defRPr>
              </a:lvl1pPr>
              <a:lvl2pPr>
                <a:defRPr>
                  <a:solidFill>
                    <a:schemeClr val="tx1"/>
                  </a:solidFill>
                </a:defRPr>
              </a:lvl2pPr>
              <a:lvl3pPr>
                <a:defRPr>
                  <a:solidFill>
                    <a:schemeClr val="tx1"/>
                  </a:solidFill>
                </a:defRPr>
              </a:lvl3pPr>
              <a:lvl4pPr>
                <a:defRPr>
                  <a:solidFill>
                    <a:schemeClr val="tx1"/>
                  </a:solidFill>
                </a:defRPr>
              </a:lvl4pPr>
              <a:lvl5pPr>
                <a:defRPr>
                  <a:solidFill>
                    <a:schemeClr val="tx1"/>
                  </a:solidFill>
                </a:defRPr>
              </a:lvl5pPr>
              <a:lvl6pPr>
                <a:defRPr>
                  <a:solidFill>
                    <a:schemeClr val="tx1"/>
                  </a:solidFill>
                </a:defRPr>
              </a:lvl6pPr>
              <a:lvl7pPr>
                <a:defRPr>
                  <a:solidFill>
                    <a:schemeClr val="tx1"/>
                  </a:solidFill>
                </a:defRPr>
              </a:lvl7pPr>
              <a:lvl8pPr>
                <a:defRPr>
                  <a:solidFill>
                    <a:schemeClr val="tx1"/>
                  </a:solidFill>
                </a:defRPr>
              </a:lvl8pPr>
              <a:lvl9pPr>
                <a:defRPr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ko-KR" altLang="en-US" sz="1100" b="1" spc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차별화</a:t>
              </a:r>
              <a:br>
                <a:rPr lang="en-US" altLang="ko-KR" sz="1100" b="1" spc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</a:br>
              <a:r>
                <a:rPr lang="ko-KR" altLang="en-US" sz="1100" b="1" spc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포인트</a:t>
              </a:r>
              <a:endParaRPr lang="en-US" altLang="ko-KR" sz="1100" b="1" spc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12" name="Rectangle 70">
            <a:extLst>
              <a:ext uri="{FF2B5EF4-FFF2-40B4-BE49-F238E27FC236}">
                <a16:creationId xmlns:a16="http://schemas.microsoft.com/office/drawing/2014/main" id="{9F30A74C-4767-45F5-BAFA-64A4536BB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28640" y="1988840"/>
            <a:ext cx="3528000" cy="4320000"/>
          </a:xfrm>
          <a:prstGeom prst="rect">
            <a:avLst/>
          </a:prstGeom>
          <a:solidFill>
            <a:srgbClr val="BADCFF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40" dirty="0">
              <a:ln>
                <a:solidFill>
                  <a:schemeClr val="bg1">
                    <a:alpha val="0"/>
                  </a:schemeClr>
                </a:solidFill>
              </a:ln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844ED060-D5B9-476E-A6AC-DF114ED56EA9}"/>
              </a:ext>
            </a:extLst>
          </p:cNvPr>
          <p:cNvSpPr txBox="1"/>
          <p:nvPr/>
        </p:nvSpPr>
        <p:spPr>
          <a:xfrm>
            <a:off x="8468912" y="2102659"/>
            <a:ext cx="1477649" cy="246221"/>
          </a:xfrm>
          <a:prstGeom prst="rect">
            <a:avLst/>
          </a:prstGeom>
          <a:noFill/>
        </p:spPr>
        <p:txBody>
          <a:bodyPr wrap="none" lIns="0" tIns="0" rIns="0" bIns="0" anchor="ctr" anchorCtr="0">
            <a:spAutoFit/>
          </a:bodyPr>
          <a:lstStyle/>
          <a:p>
            <a:pPr marL="15099" algn="l" rtl="0">
              <a:spcBef>
                <a:spcPct val="0"/>
              </a:spcBef>
            </a:pPr>
            <a:r>
              <a:rPr lang="ko-KR" altLang="en-US" sz="16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2"/>
                </a:solidFill>
                <a:latin typeface="+mj-lt"/>
                <a:ea typeface="+mj-ea"/>
                <a:cs typeface="+mj-cs"/>
              </a:rPr>
              <a:t>시온리서치의 가치</a:t>
            </a:r>
          </a:p>
        </p:txBody>
      </p:sp>
      <p:grpSp>
        <p:nvGrpSpPr>
          <p:cNvPr id="114" name="그룹 113">
            <a:extLst>
              <a:ext uri="{FF2B5EF4-FFF2-40B4-BE49-F238E27FC236}">
                <a16:creationId xmlns:a16="http://schemas.microsoft.com/office/drawing/2014/main" id="{5A654579-5EF0-468A-B986-26A0D13A0323}"/>
              </a:ext>
            </a:extLst>
          </p:cNvPr>
          <p:cNvGrpSpPr/>
          <p:nvPr/>
        </p:nvGrpSpPr>
        <p:grpSpPr>
          <a:xfrm>
            <a:off x="8472264" y="2636912"/>
            <a:ext cx="3240400" cy="792088"/>
            <a:chOff x="3503672" y="2492896"/>
            <a:chExt cx="3240400" cy="792088"/>
          </a:xfrm>
        </p:grpSpPr>
        <p:sp>
          <p:nvSpPr>
            <p:cNvPr id="115" name="사각형: 둥근 모서리 114">
              <a:extLst>
                <a:ext uri="{FF2B5EF4-FFF2-40B4-BE49-F238E27FC236}">
                  <a16:creationId xmlns:a16="http://schemas.microsoft.com/office/drawing/2014/main" id="{5CF5B8A3-0B2D-4FA3-8B21-5431FC25E920}"/>
                </a:ext>
              </a:extLst>
            </p:cNvPr>
            <p:cNvSpPr/>
            <p:nvPr/>
          </p:nvSpPr>
          <p:spPr>
            <a:xfrm>
              <a:off x="3504072" y="2492896"/>
              <a:ext cx="3240000" cy="288000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144000" bIns="0" rtlCol="0" anchor="ctr"/>
            <a:lstStyle/>
            <a:p>
              <a:pPr marL="15099" algn="ctr" rtl="0">
                <a:lnSpc>
                  <a:spcPct val="110000"/>
                </a:lnSpc>
                <a:spcBef>
                  <a:spcPts val="400"/>
                </a:spcBef>
              </a:pP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최고의 전문성</a:t>
              </a:r>
            </a:p>
          </p:txBody>
        </p:sp>
        <p:sp>
          <p:nvSpPr>
            <p:cNvPr id="116" name="object 16">
              <a:extLst>
                <a:ext uri="{FF2B5EF4-FFF2-40B4-BE49-F238E27FC236}">
                  <a16:creationId xmlns:a16="http://schemas.microsoft.com/office/drawing/2014/main" id="{5EAD8ECA-A647-4B5D-9018-36EC85E8B7CC}"/>
                </a:ext>
              </a:extLst>
            </p:cNvPr>
            <p:cNvSpPr txBox="1"/>
            <p:nvPr/>
          </p:nvSpPr>
          <p:spPr>
            <a:xfrm>
              <a:off x="3503672" y="2883336"/>
              <a:ext cx="3240000" cy="401648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10000"/>
                </a:lnSpc>
                <a:spcBef>
                  <a:spcPts val="400"/>
                </a:spcBef>
              </a:pPr>
              <a:r>
                <a:rPr lang="ko-KR" altLang="en-US" sz="1200" b="0" dirty="0">
                  <a:solidFill>
                    <a:schemeClr val="tx1"/>
                  </a:solidFill>
                </a:rPr>
                <a:t>리서치회사</a:t>
              </a:r>
              <a:r>
                <a:rPr lang="en-US" altLang="ko-KR" sz="1200" b="0" dirty="0">
                  <a:solidFill>
                    <a:schemeClr val="tx1"/>
                  </a:solidFill>
                </a:rPr>
                <a:t>, </a:t>
              </a:r>
              <a:r>
                <a:rPr lang="ko-KR" altLang="en-US" sz="1200" b="0" dirty="0">
                  <a:solidFill>
                    <a:schemeClr val="tx1"/>
                  </a:solidFill>
                </a:rPr>
                <a:t>광고대행사 </a:t>
              </a:r>
              <a:r>
                <a:rPr lang="en-US" altLang="ko-KR" sz="1200" b="0" dirty="0">
                  <a:solidFill>
                    <a:schemeClr val="tx1"/>
                  </a:solidFill>
                </a:rPr>
                <a:t>AP, </a:t>
              </a:r>
              <a:br>
                <a:rPr lang="en-US" altLang="ko-KR" sz="1200" b="0" dirty="0">
                  <a:solidFill>
                    <a:schemeClr val="tx1"/>
                  </a:solidFill>
                </a:rPr>
              </a:br>
              <a:r>
                <a:rPr lang="ko-KR" altLang="en-US" sz="1200" b="0" dirty="0">
                  <a:solidFill>
                    <a:schemeClr val="tx1"/>
                  </a:solidFill>
                </a:rPr>
                <a:t>대기업 마케팅팀에서의 폭 넓은 경력</a:t>
              </a:r>
            </a:p>
          </p:txBody>
        </p:sp>
      </p:grpSp>
      <p:grpSp>
        <p:nvGrpSpPr>
          <p:cNvPr id="117" name="그룹 116">
            <a:extLst>
              <a:ext uri="{FF2B5EF4-FFF2-40B4-BE49-F238E27FC236}">
                <a16:creationId xmlns:a16="http://schemas.microsoft.com/office/drawing/2014/main" id="{279C81B8-DEEB-4070-89A5-2006C4D74E6F}"/>
              </a:ext>
            </a:extLst>
          </p:cNvPr>
          <p:cNvGrpSpPr/>
          <p:nvPr/>
        </p:nvGrpSpPr>
        <p:grpSpPr>
          <a:xfrm>
            <a:off x="8602535" y="4257092"/>
            <a:ext cx="3074065" cy="265773"/>
            <a:chOff x="8602535" y="3775295"/>
            <a:chExt cx="3074065" cy="265773"/>
          </a:xfrm>
        </p:grpSpPr>
        <p:sp>
          <p:nvSpPr>
            <p:cNvPr id="118" name="object 16">
              <a:extLst>
                <a:ext uri="{FF2B5EF4-FFF2-40B4-BE49-F238E27FC236}">
                  <a16:creationId xmlns:a16="http://schemas.microsoft.com/office/drawing/2014/main" id="{69856AA1-2EEC-40BB-96CF-C9C0C84432F8}"/>
                </a:ext>
              </a:extLst>
            </p:cNvPr>
            <p:cNvSpPr txBox="1"/>
            <p:nvPr/>
          </p:nvSpPr>
          <p:spPr>
            <a:xfrm>
              <a:off x="8940600" y="3808923"/>
              <a:ext cx="2736000" cy="198516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10000"/>
                </a:lnSpc>
                <a:spcBef>
                  <a:spcPts val="400"/>
                </a:spcBef>
              </a:pPr>
              <a:r>
                <a:rPr lang="ko-KR" altLang="en-US" sz="1200" b="0" dirty="0">
                  <a:solidFill>
                    <a:schemeClr val="tx1"/>
                  </a:solidFill>
                </a:rPr>
                <a:t>다양한 </a:t>
              </a:r>
              <a:r>
                <a:rPr lang="ko-KR" altLang="en-US" sz="1200" b="0" dirty="0" err="1">
                  <a:solidFill>
                    <a:schemeClr val="tx1"/>
                  </a:solidFill>
                </a:rPr>
                <a:t>산업군</a:t>
              </a:r>
              <a:r>
                <a:rPr lang="ko-KR" altLang="en-US" sz="1200" b="0" dirty="0">
                  <a:solidFill>
                    <a:schemeClr val="tx1"/>
                  </a:solidFill>
                </a:rPr>
                <a:t> 경험을 통한 통찰력 보유</a:t>
              </a:r>
            </a:p>
          </p:txBody>
        </p:sp>
        <p:sp>
          <p:nvSpPr>
            <p:cNvPr id="119" name="타원 118">
              <a:extLst>
                <a:ext uri="{FF2B5EF4-FFF2-40B4-BE49-F238E27FC236}">
                  <a16:creationId xmlns:a16="http://schemas.microsoft.com/office/drawing/2014/main" id="{B3C07F7F-20B9-42EA-BBA3-EE7B90273284}"/>
                </a:ext>
              </a:extLst>
            </p:cNvPr>
            <p:cNvSpPr/>
            <p:nvPr/>
          </p:nvSpPr>
          <p:spPr>
            <a:xfrm>
              <a:off x="8602535" y="3775295"/>
              <a:ext cx="265773" cy="265773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5099" algn="ctr" rtl="0"/>
              <a:r>
                <a:rPr lang="en-US" altLang="ko-KR" sz="11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1</a:t>
              </a:r>
              <a:endParaRPr lang="ko-KR" altLang="en-US" sz="11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120" name="그룹 119">
            <a:extLst>
              <a:ext uri="{FF2B5EF4-FFF2-40B4-BE49-F238E27FC236}">
                <a16:creationId xmlns:a16="http://schemas.microsoft.com/office/drawing/2014/main" id="{66B8831C-4CCC-4339-A7E1-95DD6DF68D13}"/>
              </a:ext>
            </a:extLst>
          </p:cNvPr>
          <p:cNvGrpSpPr/>
          <p:nvPr/>
        </p:nvGrpSpPr>
        <p:grpSpPr>
          <a:xfrm>
            <a:off x="8602535" y="4669719"/>
            <a:ext cx="3074065" cy="265773"/>
            <a:chOff x="8602535" y="3775295"/>
            <a:chExt cx="3074065" cy="265773"/>
          </a:xfrm>
        </p:grpSpPr>
        <p:sp>
          <p:nvSpPr>
            <p:cNvPr id="121" name="object 16">
              <a:extLst>
                <a:ext uri="{FF2B5EF4-FFF2-40B4-BE49-F238E27FC236}">
                  <a16:creationId xmlns:a16="http://schemas.microsoft.com/office/drawing/2014/main" id="{9DED29C8-B61C-4620-AB1D-030BDAD75051}"/>
                </a:ext>
              </a:extLst>
            </p:cNvPr>
            <p:cNvSpPr txBox="1"/>
            <p:nvPr/>
          </p:nvSpPr>
          <p:spPr>
            <a:xfrm>
              <a:off x="8940600" y="3808923"/>
              <a:ext cx="2736000" cy="198516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10000"/>
                </a:lnSpc>
                <a:spcBef>
                  <a:spcPts val="400"/>
                </a:spcBef>
              </a:pPr>
              <a:r>
                <a:rPr lang="ko-KR" altLang="en-US" sz="1200" b="0" dirty="0">
                  <a:solidFill>
                    <a:schemeClr val="tx1"/>
                  </a:solidFill>
                </a:rPr>
                <a:t>광고주와 대행사 양쪽의 니즈 이해</a:t>
              </a:r>
            </a:p>
          </p:txBody>
        </p:sp>
        <p:sp>
          <p:nvSpPr>
            <p:cNvPr id="122" name="타원 121">
              <a:extLst>
                <a:ext uri="{FF2B5EF4-FFF2-40B4-BE49-F238E27FC236}">
                  <a16:creationId xmlns:a16="http://schemas.microsoft.com/office/drawing/2014/main" id="{F0874357-9C45-48CF-A798-04A1E1F1D93E}"/>
                </a:ext>
              </a:extLst>
            </p:cNvPr>
            <p:cNvSpPr/>
            <p:nvPr/>
          </p:nvSpPr>
          <p:spPr>
            <a:xfrm>
              <a:off x="8602535" y="3775295"/>
              <a:ext cx="265773" cy="265773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5099" algn="ctr" rtl="0"/>
              <a:r>
                <a:rPr lang="en-US" altLang="ko-KR" sz="11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2</a:t>
              </a:r>
              <a:endParaRPr lang="ko-KR" altLang="en-US" sz="11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123" name="그룹 122">
            <a:extLst>
              <a:ext uri="{FF2B5EF4-FFF2-40B4-BE49-F238E27FC236}">
                <a16:creationId xmlns:a16="http://schemas.microsoft.com/office/drawing/2014/main" id="{22DD354C-1A9B-4E81-B0D8-9C7CC456A48B}"/>
              </a:ext>
            </a:extLst>
          </p:cNvPr>
          <p:cNvGrpSpPr/>
          <p:nvPr/>
        </p:nvGrpSpPr>
        <p:grpSpPr>
          <a:xfrm>
            <a:off x="8602535" y="5082346"/>
            <a:ext cx="3074065" cy="265773"/>
            <a:chOff x="8602535" y="3775295"/>
            <a:chExt cx="3074065" cy="265773"/>
          </a:xfrm>
        </p:grpSpPr>
        <p:sp>
          <p:nvSpPr>
            <p:cNvPr id="124" name="object 16">
              <a:extLst>
                <a:ext uri="{FF2B5EF4-FFF2-40B4-BE49-F238E27FC236}">
                  <a16:creationId xmlns:a16="http://schemas.microsoft.com/office/drawing/2014/main" id="{7E0678BD-DAB7-473E-BF9F-32416C39C51D}"/>
                </a:ext>
              </a:extLst>
            </p:cNvPr>
            <p:cNvSpPr txBox="1"/>
            <p:nvPr/>
          </p:nvSpPr>
          <p:spPr>
            <a:xfrm>
              <a:off x="8940600" y="3808923"/>
              <a:ext cx="2736000" cy="198516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10000"/>
                </a:lnSpc>
                <a:spcBef>
                  <a:spcPts val="400"/>
                </a:spcBef>
              </a:pPr>
              <a:r>
                <a:rPr lang="ko-KR" altLang="en-US" sz="1200" b="0" dirty="0">
                  <a:solidFill>
                    <a:schemeClr val="tx1"/>
                  </a:solidFill>
                </a:rPr>
                <a:t>데이터를 비즈니스 인사이트로 변환하는 능력</a:t>
              </a:r>
            </a:p>
          </p:txBody>
        </p:sp>
        <p:sp>
          <p:nvSpPr>
            <p:cNvPr id="125" name="타원 124">
              <a:extLst>
                <a:ext uri="{FF2B5EF4-FFF2-40B4-BE49-F238E27FC236}">
                  <a16:creationId xmlns:a16="http://schemas.microsoft.com/office/drawing/2014/main" id="{02E83CB3-98A3-4F08-9D02-98FBFF9E9415}"/>
                </a:ext>
              </a:extLst>
            </p:cNvPr>
            <p:cNvSpPr/>
            <p:nvPr/>
          </p:nvSpPr>
          <p:spPr>
            <a:xfrm>
              <a:off x="8602535" y="3775295"/>
              <a:ext cx="265773" cy="265773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5099" algn="ctr" rtl="0"/>
              <a:r>
                <a:rPr lang="en-US" altLang="ko-KR" sz="11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3</a:t>
              </a:r>
              <a:endParaRPr lang="ko-KR" altLang="en-US" sz="11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</p:grpSp>
      <p:grpSp>
        <p:nvGrpSpPr>
          <p:cNvPr id="126" name="그룹 125">
            <a:extLst>
              <a:ext uri="{FF2B5EF4-FFF2-40B4-BE49-F238E27FC236}">
                <a16:creationId xmlns:a16="http://schemas.microsoft.com/office/drawing/2014/main" id="{7BC56CFB-128F-40EA-8773-45A48851DA62}"/>
              </a:ext>
            </a:extLst>
          </p:cNvPr>
          <p:cNvGrpSpPr/>
          <p:nvPr/>
        </p:nvGrpSpPr>
        <p:grpSpPr>
          <a:xfrm>
            <a:off x="8602535" y="5494973"/>
            <a:ext cx="3074065" cy="265773"/>
            <a:chOff x="8602535" y="3775295"/>
            <a:chExt cx="3074065" cy="265773"/>
          </a:xfrm>
        </p:grpSpPr>
        <p:sp>
          <p:nvSpPr>
            <p:cNvPr id="127" name="object 16">
              <a:extLst>
                <a:ext uri="{FF2B5EF4-FFF2-40B4-BE49-F238E27FC236}">
                  <a16:creationId xmlns:a16="http://schemas.microsoft.com/office/drawing/2014/main" id="{75005D54-D1E8-44E9-8DF5-E6246C95D436}"/>
                </a:ext>
              </a:extLst>
            </p:cNvPr>
            <p:cNvSpPr txBox="1"/>
            <p:nvPr/>
          </p:nvSpPr>
          <p:spPr>
            <a:xfrm>
              <a:off x="8940600" y="3808923"/>
              <a:ext cx="2736000" cy="198516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10000"/>
                </a:lnSpc>
                <a:spcBef>
                  <a:spcPts val="400"/>
                </a:spcBef>
              </a:pPr>
              <a:r>
                <a:rPr lang="ko-KR" altLang="en-US" sz="1200" b="0" dirty="0">
                  <a:solidFill>
                    <a:schemeClr val="tx1"/>
                  </a:solidFill>
                </a:rPr>
                <a:t>실행 가능한 전략 제안과 비즈니스 성장 지원</a:t>
              </a:r>
            </a:p>
          </p:txBody>
        </p:sp>
        <p:sp>
          <p:nvSpPr>
            <p:cNvPr id="128" name="타원 127">
              <a:extLst>
                <a:ext uri="{FF2B5EF4-FFF2-40B4-BE49-F238E27FC236}">
                  <a16:creationId xmlns:a16="http://schemas.microsoft.com/office/drawing/2014/main" id="{86BF49CE-3261-4592-B83B-C89BD7444BCA}"/>
                </a:ext>
              </a:extLst>
            </p:cNvPr>
            <p:cNvSpPr/>
            <p:nvPr/>
          </p:nvSpPr>
          <p:spPr>
            <a:xfrm>
              <a:off x="8602535" y="3775295"/>
              <a:ext cx="265773" cy="265773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5099" algn="ctr" rtl="0"/>
              <a:r>
                <a:rPr lang="en-US" altLang="ko-KR" sz="11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4</a:t>
              </a:r>
              <a:endParaRPr lang="ko-KR" altLang="en-US" sz="11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</p:grpSp>
      <p:cxnSp>
        <p:nvCxnSpPr>
          <p:cNvPr id="129" name="직선 연결선 128">
            <a:extLst>
              <a:ext uri="{FF2B5EF4-FFF2-40B4-BE49-F238E27FC236}">
                <a16:creationId xmlns:a16="http://schemas.microsoft.com/office/drawing/2014/main" id="{CA7B6321-6D46-413D-B027-4062E49EC1D3}"/>
              </a:ext>
            </a:extLst>
          </p:cNvPr>
          <p:cNvCxnSpPr>
            <a:cxnSpLocks/>
          </p:cNvCxnSpPr>
          <p:nvPr/>
        </p:nvCxnSpPr>
        <p:spPr>
          <a:xfrm>
            <a:off x="9012464" y="3789040"/>
            <a:ext cx="2160000" cy="0"/>
          </a:xfrm>
          <a:prstGeom prst="line">
            <a:avLst/>
          </a:prstGeom>
          <a:ln w="6350" cap="rnd">
            <a:solidFill>
              <a:schemeClr val="tx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4" name="그림 133">
            <a:extLst>
              <a:ext uri="{FF2B5EF4-FFF2-40B4-BE49-F238E27FC236}">
                <a16:creationId xmlns:a16="http://schemas.microsoft.com/office/drawing/2014/main" id="{D072C46B-566E-485F-801C-9DA34CBBE3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425"/>
          <a:stretch/>
        </p:blipFill>
        <p:spPr>
          <a:xfrm>
            <a:off x="10488488" y="2088391"/>
            <a:ext cx="1371719" cy="836553"/>
          </a:xfrm>
          <a:prstGeom prst="rect">
            <a:avLst/>
          </a:prstGeom>
        </p:spPr>
      </p:pic>
      <p:sp>
        <p:nvSpPr>
          <p:cNvPr id="135" name="직사각형 134">
            <a:extLst>
              <a:ext uri="{FF2B5EF4-FFF2-40B4-BE49-F238E27FC236}">
                <a16:creationId xmlns:a16="http://schemas.microsoft.com/office/drawing/2014/main" id="{BFB86BFB-F79E-4CF7-B04A-D156BBC790B7}"/>
              </a:ext>
            </a:extLst>
          </p:cNvPr>
          <p:cNvSpPr/>
          <p:nvPr/>
        </p:nvSpPr>
        <p:spPr>
          <a:xfrm>
            <a:off x="336000" y="656692"/>
            <a:ext cx="11520000" cy="36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>
              <a:spcBef>
                <a:spcPct val="0"/>
              </a:spcBef>
            </a:pPr>
            <a:r>
              <a:rPr lang="ko-KR" altLang="en-US" sz="16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왜 시온리서치를 선택해야 하는가</a:t>
            </a:r>
            <a:r>
              <a:rPr lang="en-US" altLang="ko-KR" sz="16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grpSp>
        <p:nvGrpSpPr>
          <p:cNvPr id="69" name="그룹 68">
            <a:extLst>
              <a:ext uri="{FF2B5EF4-FFF2-40B4-BE49-F238E27FC236}">
                <a16:creationId xmlns:a16="http://schemas.microsoft.com/office/drawing/2014/main" id="{4155A8D6-E692-4B24-8E91-9B1D7885224E}"/>
              </a:ext>
            </a:extLst>
          </p:cNvPr>
          <p:cNvGrpSpPr/>
          <p:nvPr/>
        </p:nvGrpSpPr>
        <p:grpSpPr>
          <a:xfrm>
            <a:off x="3504072" y="2492896"/>
            <a:ext cx="3600000" cy="516283"/>
            <a:chOff x="3504072" y="2492896"/>
            <a:chExt cx="3600000" cy="516283"/>
          </a:xfrm>
        </p:grpSpPr>
        <p:sp>
          <p:nvSpPr>
            <p:cNvPr id="130" name="사각형: 둥근 모서리 129">
              <a:extLst>
                <a:ext uri="{FF2B5EF4-FFF2-40B4-BE49-F238E27FC236}">
                  <a16:creationId xmlns:a16="http://schemas.microsoft.com/office/drawing/2014/main" id="{F6A27715-4273-4C23-B55F-113387FFF847}"/>
                </a:ext>
              </a:extLst>
            </p:cNvPr>
            <p:cNvSpPr/>
            <p:nvPr/>
          </p:nvSpPr>
          <p:spPr>
            <a:xfrm>
              <a:off x="3504072" y="2492896"/>
              <a:ext cx="3600000" cy="28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131" name="object 16">
              <a:extLst>
                <a:ext uri="{FF2B5EF4-FFF2-40B4-BE49-F238E27FC236}">
                  <a16:creationId xmlns:a16="http://schemas.microsoft.com/office/drawing/2014/main" id="{C4D74AB6-6272-4963-BF1B-7EED58FC4395}"/>
                </a:ext>
              </a:extLst>
            </p:cNvPr>
            <p:cNvSpPr txBox="1"/>
            <p:nvPr/>
          </p:nvSpPr>
          <p:spPr>
            <a:xfrm>
              <a:off x="3864072" y="2521095"/>
              <a:ext cx="2664000" cy="231602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10000"/>
                </a:lnSpc>
                <a:spcBef>
                  <a:spcPts val="400"/>
                </a:spcBef>
              </a:pPr>
              <a:r>
                <a:rPr lang="ko-KR" altLang="en-US" dirty="0">
                  <a:solidFill>
                    <a:schemeClr val="tx2"/>
                  </a:solidFill>
                </a:rPr>
                <a:t>신속한 서비스</a:t>
              </a:r>
            </a:p>
          </p:txBody>
        </p:sp>
        <p:sp>
          <p:nvSpPr>
            <p:cNvPr id="132" name="object 16">
              <a:extLst>
                <a:ext uri="{FF2B5EF4-FFF2-40B4-BE49-F238E27FC236}">
                  <a16:creationId xmlns:a16="http://schemas.microsoft.com/office/drawing/2014/main" id="{D9333FE3-3F10-491F-8436-67D79475E283}"/>
                </a:ext>
              </a:extLst>
            </p:cNvPr>
            <p:cNvSpPr txBox="1"/>
            <p:nvPr/>
          </p:nvSpPr>
          <p:spPr>
            <a:xfrm>
              <a:off x="3864072" y="2827206"/>
              <a:ext cx="3240000" cy="18197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10000"/>
                </a:lnSpc>
                <a:spcBef>
                  <a:spcPts val="100"/>
                </a:spcBef>
              </a:pPr>
              <a:r>
                <a:rPr lang="ko-KR" altLang="en-US" sz="1100" dirty="0"/>
                <a:t>복잡한 승인 과정 없이 즉각적인 의사결정과 빠른 실행</a:t>
              </a:r>
            </a:p>
          </p:txBody>
        </p:sp>
        <p:sp>
          <p:nvSpPr>
            <p:cNvPr id="133" name="object 16">
              <a:extLst>
                <a:ext uri="{FF2B5EF4-FFF2-40B4-BE49-F238E27FC236}">
                  <a16:creationId xmlns:a16="http://schemas.microsoft.com/office/drawing/2014/main" id="{124628C5-899B-4027-B7BA-795C2507CEC9}"/>
                </a:ext>
              </a:extLst>
            </p:cNvPr>
            <p:cNvSpPr txBox="1"/>
            <p:nvPr/>
          </p:nvSpPr>
          <p:spPr>
            <a:xfrm>
              <a:off x="3610093" y="2521095"/>
              <a:ext cx="114455" cy="231602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10000"/>
                </a:lnSpc>
                <a:spcBef>
                  <a:spcPts val="400"/>
                </a:spcBef>
              </a:pPr>
              <a:r>
                <a:rPr lang="en-US" dirty="0">
                  <a:solidFill>
                    <a:schemeClr val="tx2"/>
                  </a:solidFill>
                </a:rPr>
                <a:t>1</a:t>
              </a:r>
              <a:endParaRPr lang="ko-KR" altLang="en-US" sz="11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36" name="그룹 135">
            <a:extLst>
              <a:ext uri="{FF2B5EF4-FFF2-40B4-BE49-F238E27FC236}">
                <a16:creationId xmlns:a16="http://schemas.microsoft.com/office/drawing/2014/main" id="{955D599A-D763-4FBD-94CA-1D28711E3E20}"/>
              </a:ext>
            </a:extLst>
          </p:cNvPr>
          <p:cNvGrpSpPr/>
          <p:nvPr/>
        </p:nvGrpSpPr>
        <p:grpSpPr>
          <a:xfrm>
            <a:off x="3504072" y="3134669"/>
            <a:ext cx="3600000" cy="715312"/>
            <a:chOff x="3504072" y="3176972"/>
            <a:chExt cx="3600000" cy="715312"/>
          </a:xfrm>
        </p:grpSpPr>
        <p:sp>
          <p:nvSpPr>
            <p:cNvPr id="137" name="사각형: 둥근 모서리 136">
              <a:extLst>
                <a:ext uri="{FF2B5EF4-FFF2-40B4-BE49-F238E27FC236}">
                  <a16:creationId xmlns:a16="http://schemas.microsoft.com/office/drawing/2014/main" id="{9B608223-3E79-4245-9880-0964FDFD0513}"/>
                </a:ext>
              </a:extLst>
            </p:cNvPr>
            <p:cNvSpPr/>
            <p:nvPr/>
          </p:nvSpPr>
          <p:spPr>
            <a:xfrm>
              <a:off x="3504072" y="3176972"/>
              <a:ext cx="3600000" cy="28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8" name="object 16">
              <a:extLst>
                <a:ext uri="{FF2B5EF4-FFF2-40B4-BE49-F238E27FC236}">
                  <a16:creationId xmlns:a16="http://schemas.microsoft.com/office/drawing/2014/main" id="{DF995B6E-AAD3-4016-83BC-2494DDF335C5}"/>
                </a:ext>
              </a:extLst>
            </p:cNvPr>
            <p:cNvSpPr txBox="1"/>
            <p:nvPr/>
          </p:nvSpPr>
          <p:spPr>
            <a:xfrm>
              <a:off x="3864072" y="3205171"/>
              <a:ext cx="2664000" cy="231602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10000"/>
                </a:lnSpc>
                <a:spcBef>
                  <a:spcPts val="400"/>
                </a:spcBef>
              </a:pPr>
              <a:r>
                <a:rPr lang="ko-KR" altLang="en-US" dirty="0">
                  <a:solidFill>
                    <a:schemeClr val="tx2"/>
                  </a:solidFill>
                </a:rPr>
                <a:t>전문가 직접 수행</a:t>
              </a:r>
            </a:p>
          </p:txBody>
        </p:sp>
        <p:sp>
          <p:nvSpPr>
            <p:cNvPr id="139" name="object 16">
              <a:extLst>
                <a:ext uri="{FF2B5EF4-FFF2-40B4-BE49-F238E27FC236}">
                  <a16:creationId xmlns:a16="http://schemas.microsoft.com/office/drawing/2014/main" id="{ADF29CF9-60F6-46C3-B24D-A8C8FBC79F92}"/>
                </a:ext>
              </a:extLst>
            </p:cNvPr>
            <p:cNvSpPr txBox="1"/>
            <p:nvPr/>
          </p:nvSpPr>
          <p:spPr>
            <a:xfrm>
              <a:off x="3864072" y="3511282"/>
              <a:ext cx="3240000" cy="381002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10000"/>
                </a:lnSpc>
                <a:spcBef>
                  <a:spcPts val="100"/>
                </a:spcBef>
              </a:pPr>
              <a:r>
                <a:rPr lang="en-US" altLang="ko-KR" sz="1100" dirty="0"/>
                <a:t>23</a:t>
              </a:r>
              <a:r>
                <a:rPr lang="ko-KR" altLang="en-US" sz="1100" dirty="0" err="1"/>
                <a:t>년차</a:t>
              </a:r>
              <a:r>
                <a:rPr lang="ko-KR" altLang="en-US" sz="1100" dirty="0"/>
                <a:t> 리서치 전문가가 모든 과정을 직접 진행</a:t>
              </a:r>
              <a:endParaRPr lang="en-US" altLang="ko-KR" sz="1100" dirty="0"/>
            </a:p>
            <a:p>
              <a:pPr>
                <a:lnSpc>
                  <a:spcPct val="110000"/>
                </a:lnSpc>
                <a:spcBef>
                  <a:spcPts val="100"/>
                </a:spcBef>
              </a:pPr>
              <a:r>
                <a:rPr lang="ko-KR" altLang="en-US" sz="1100" dirty="0"/>
                <a:t>풍부한 경험을 바탕으로 한 인사이트 제공</a:t>
              </a:r>
            </a:p>
          </p:txBody>
        </p:sp>
        <p:sp>
          <p:nvSpPr>
            <p:cNvPr id="140" name="object 16">
              <a:extLst>
                <a:ext uri="{FF2B5EF4-FFF2-40B4-BE49-F238E27FC236}">
                  <a16:creationId xmlns:a16="http://schemas.microsoft.com/office/drawing/2014/main" id="{03350F09-E606-46A8-8ADF-B1930CEBB142}"/>
                </a:ext>
              </a:extLst>
            </p:cNvPr>
            <p:cNvSpPr txBox="1"/>
            <p:nvPr/>
          </p:nvSpPr>
          <p:spPr>
            <a:xfrm>
              <a:off x="3610093" y="3205171"/>
              <a:ext cx="114455" cy="231602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10000"/>
                </a:lnSpc>
                <a:spcBef>
                  <a:spcPts val="400"/>
                </a:spcBef>
              </a:pPr>
              <a:r>
                <a:rPr lang="en-US" dirty="0">
                  <a:solidFill>
                    <a:schemeClr val="tx2"/>
                  </a:solidFill>
                </a:rPr>
                <a:t>2</a:t>
              </a:r>
              <a:endParaRPr lang="ko-KR" altLang="en-US" sz="11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41" name="그룹 140">
            <a:extLst>
              <a:ext uri="{FF2B5EF4-FFF2-40B4-BE49-F238E27FC236}">
                <a16:creationId xmlns:a16="http://schemas.microsoft.com/office/drawing/2014/main" id="{85F54DEB-89F4-40CD-8CD3-42EC616478B6}"/>
              </a:ext>
            </a:extLst>
          </p:cNvPr>
          <p:cNvGrpSpPr/>
          <p:nvPr/>
        </p:nvGrpSpPr>
        <p:grpSpPr>
          <a:xfrm>
            <a:off x="3504072" y="3975471"/>
            <a:ext cx="3600000" cy="516283"/>
            <a:chOff x="3504072" y="4019452"/>
            <a:chExt cx="3600000" cy="516283"/>
          </a:xfrm>
        </p:grpSpPr>
        <p:sp>
          <p:nvSpPr>
            <p:cNvPr id="142" name="사각형: 둥근 모서리 141">
              <a:extLst>
                <a:ext uri="{FF2B5EF4-FFF2-40B4-BE49-F238E27FC236}">
                  <a16:creationId xmlns:a16="http://schemas.microsoft.com/office/drawing/2014/main" id="{B548431B-1702-420F-9961-E8E3E3D2988E}"/>
                </a:ext>
              </a:extLst>
            </p:cNvPr>
            <p:cNvSpPr/>
            <p:nvPr/>
          </p:nvSpPr>
          <p:spPr>
            <a:xfrm>
              <a:off x="3504072" y="4019452"/>
              <a:ext cx="3600000" cy="28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" name="object 16">
              <a:extLst>
                <a:ext uri="{FF2B5EF4-FFF2-40B4-BE49-F238E27FC236}">
                  <a16:creationId xmlns:a16="http://schemas.microsoft.com/office/drawing/2014/main" id="{A88A1370-CD71-4629-B3BB-6C30B983FBE8}"/>
                </a:ext>
              </a:extLst>
            </p:cNvPr>
            <p:cNvSpPr txBox="1"/>
            <p:nvPr/>
          </p:nvSpPr>
          <p:spPr>
            <a:xfrm>
              <a:off x="3864072" y="4047651"/>
              <a:ext cx="2664000" cy="231602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10000"/>
                </a:lnSpc>
                <a:spcBef>
                  <a:spcPts val="400"/>
                </a:spcBef>
              </a:pPr>
              <a:r>
                <a:rPr lang="ko-KR" altLang="en-US" dirty="0">
                  <a:solidFill>
                    <a:schemeClr val="tx2"/>
                  </a:solidFill>
                </a:rPr>
                <a:t>경쟁력 있는 비용</a:t>
              </a:r>
            </a:p>
          </p:txBody>
        </p:sp>
        <p:sp>
          <p:nvSpPr>
            <p:cNvPr id="144" name="object 16">
              <a:extLst>
                <a:ext uri="{FF2B5EF4-FFF2-40B4-BE49-F238E27FC236}">
                  <a16:creationId xmlns:a16="http://schemas.microsoft.com/office/drawing/2014/main" id="{0E759ABB-C661-4F59-BB7F-20154E937492}"/>
                </a:ext>
              </a:extLst>
            </p:cNvPr>
            <p:cNvSpPr txBox="1"/>
            <p:nvPr/>
          </p:nvSpPr>
          <p:spPr>
            <a:xfrm>
              <a:off x="3864072" y="4353762"/>
              <a:ext cx="3240000" cy="18197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10000"/>
                </a:lnSpc>
                <a:spcBef>
                  <a:spcPts val="100"/>
                </a:spcBef>
              </a:pPr>
              <a:r>
                <a:rPr lang="ko-KR" altLang="en-US" sz="1100" dirty="0"/>
                <a:t>효율적인 운영으로 고품질 서비스를 합리적인 가격에 제공</a:t>
              </a:r>
            </a:p>
          </p:txBody>
        </p:sp>
        <p:sp>
          <p:nvSpPr>
            <p:cNvPr id="145" name="object 16">
              <a:extLst>
                <a:ext uri="{FF2B5EF4-FFF2-40B4-BE49-F238E27FC236}">
                  <a16:creationId xmlns:a16="http://schemas.microsoft.com/office/drawing/2014/main" id="{606E4C3A-5C71-410E-829F-18F640DD7446}"/>
                </a:ext>
              </a:extLst>
            </p:cNvPr>
            <p:cNvSpPr txBox="1"/>
            <p:nvPr/>
          </p:nvSpPr>
          <p:spPr>
            <a:xfrm>
              <a:off x="3610093" y="4047651"/>
              <a:ext cx="114455" cy="231602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10000"/>
                </a:lnSpc>
                <a:spcBef>
                  <a:spcPts val="400"/>
                </a:spcBef>
              </a:pPr>
              <a:r>
                <a:rPr lang="en-US" dirty="0">
                  <a:solidFill>
                    <a:schemeClr val="tx2"/>
                  </a:solidFill>
                </a:rPr>
                <a:t>3</a:t>
              </a:r>
              <a:endParaRPr lang="ko-KR" altLang="en-US" sz="11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46" name="그룹 145">
            <a:extLst>
              <a:ext uri="{FF2B5EF4-FFF2-40B4-BE49-F238E27FC236}">
                <a16:creationId xmlns:a16="http://schemas.microsoft.com/office/drawing/2014/main" id="{35F4A047-3B22-479D-9FB6-B36CFAD852BE}"/>
              </a:ext>
            </a:extLst>
          </p:cNvPr>
          <p:cNvGrpSpPr/>
          <p:nvPr/>
        </p:nvGrpSpPr>
        <p:grpSpPr>
          <a:xfrm>
            <a:off x="3504072" y="4617244"/>
            <a:ext cx="3600000" cy="702488"/>
            <a:chOff x="3504072" y="4738643"/>
            <a:chExt cx="3600000" cy="702488"/>
          </a:xfrm>
        </p:grpSpPr>
        <p:sp>
          <p:nvSpPr>
            <p:cNvPr id="147" name="사각형: 둥근 모서리 146">
              <a:extLst>
                <a:ext uri="{FF2B5EF4-FFF2-40B4-BE49-F238E27FC236}">
                  <a16:creationId xmlns:a16="http://schemas.microsoft.com/office/drawing/2014/main" id="{2EC306E0-1087-4A17-9BBD-75EA555836CD}"/>
                </a:ext>
              </a:extLst>
            </p:cNvPr>
            <p:cNvSpPr/>
            <p:nvPr/>
          </p:nvSpPr>
          <p:spPr>
            <a:xfrm>
              <a:off x="3504072" y="4738643"/>
              <a:ext cx="3600000" cy="28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object 16">
              <a:extLst>
                <a:ext uri="{FF2B5EF4-FFF2-40B4-BE49-F238E27FC236}">
                  <a16:creationId xmlns:a16="http://schemas.microsoft.com/office/drawing/2014/main" id="{C0F2FD70-8FA4-4914-9880-8885A0A0B26E}"/>
                </a:ext>
              </a:extLst>
            </p:cNvPr>
            <p:cNvSpPr txBox="1"/>
            <p:nvPr/>
          </p:nvSpPr>
          <p:spPr>
            <a:xfrm>
              <a:off x="3864072" y="4766842"/>
              <a:ext cx="2664000" cy="231602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10000"/>
                </a:lnSpc>
                <a:spcBef>
                  <a:spcPts val="400"/>
                </a:spcBef>
              </a:pPr>
              <a:r>
                <a:rPr lang="ko-KR" altLang="en-US" dirty="0">
                  <a:solidFill>
                    <a:schemeClr val="tx2"/>
                  </a:solidFill>
                </a:rPr>
                <a:t>유연한 맞춤형 조사 서비스</a:t>
              </a:r>
            </a:p>
          </p:txBody>
        </p:sp>
        <p:sp>
          <p:nvSpPr>
            <p:cNvPr id="149" name="object 16">
              <a:extLst>
                <a:ext uri="{FF2B5EF4-FFF2-40B4-BE49-F238E27FC236}">
                  <a16:creationId xmlns:a16="http://schemas.microsoft.com/office/drawing/2014/main" id="{248108A0-F661-4DB0-BF6F-AFB66D2F3823}"/>
                </a:ext>
              </a:extLst>
            </p:cNvPr>
            <p:cNvSpPr txBox="1"/>
            <p:nvPr/>
          </p:nvSpPr>
          <p:spPr>
            <a:xfrm>
              <a:off x="3864072" y="5072953"/>
              <a:ext cx="3240000" cy="368178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10000"/>
                </a:lnSpc>
                <a:spcBef>
                  <a:spcPts val="100"/>
                </a:spcBef>
              </a:pPr>
              <a:r>
                <a:rPr lang="ko-KR" altLang="en-US" sz="1100" dirty="0"/>
                <a:t>고객사의 니즈에 맞춰</a:t>
              </a:r>
              <a:r>
                <a:rPr lang="en-US" altLang="ko-KR" sz="1100" dirty="0"/>
                <a:t>, </a:t>
              </a:r>
              <a:r>
                <a:rPr lang="ko-KR" altLang="en-US" sz="1100" dirty="0"/>
                <a:t>전문가의 역량이 필요한 부분에 대한  자문 제공</a:t>
              </a:r>
            </a:p>
          </p:txBody>
        </p:sp>
        <p:sp>
          <p:nvSpPr>
            <p:cNvPr id="150" name="object 16">
              <a:extLst>
                <a:ext uri="{FF2B5EF4-FFF2-40B4-BE49-F238E27FC236}">
                  <a16:creationId xmlns:a16="http://schemas.microsoft.com/office/drawing/2014/main" id="{51D8F7F6-2F7C-4645-BBDC-2BF4DC422551}"/>
                </a:ext>
              </a:extLst>
            </p:cNvPr>
            <p:cNvSpPr txBox="1"/>
            <p:nvPr/>
          </p:nvSpPr>
          <p:spPr>
            <a:xfrm>
              <a:off x="3610093" y="4766842"/>
              <a:ext cx="114455" cy="231602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10000"/>
                </a:lnSpc>
                <a:spcBef>
                  <a:spcPts val="400"/>
                </a:spcBef>
              </a:pPr>
              <a:r>
                <a:rPr lang="en-US" dirty="0">
                  <a:solidFill>
                    <a:schemeClr val="tx2"/>
                  </a:solidFill>
                </a:rPr>
                <a:t>4</a:t>
              </a:r>
              <a:endParaRPr lang="ko-KR" altLang="en-US" sz="1100" dirty="0">
                <a:solidFill>
                  <a:schemeClr val="tx2"/>
                </a:solidFill>
              </a:endParaRPr>
            </a:p>
          </p:txBody>
        </p:sp>
      </p:grpSp>
      <p:grpSp>
        <p:nvGrpSpPr>
          <p:cNvPr id="151" name="그룹 150">
            <a:extLst>
              <a:ext uri="{FF2B5EF4-FFF2-40B4-BE49-F238E27FC236}">
                <a16:creationId xmlns:a16="http://schemas.microsoft.com/office/drawing/2014/main" id="{F6C67C00-BBD2-4D43-AABD-A2E300143DA9}"/>
              </a:ext>
            </a:extLst>
          </p:cNvPr>
          <p:cNvGrpSpPr/>
          <p:nvPr/>
        </p:nvGrpSpPr>
        <p:grpSpPr>
          <a:xfrm>
            <a:off x="3504072" y="5445224"/>
            <a:ext cx="3600000" cy="702488"/>
            <a:chOff x="3504072" y="5560575"/>
            <a:chExt cx="3600000" cy="702488"/>
          </a:xfrm>
        </p:grpSpPr>
        <p:sp>
          <p:nvSpPr>
            <p:cNvPr id="152" name="사각형: 둥근 모서리 151">
              <a:extLst>
                <a:ext uri="{FF2B5EF4-FFF2-40B4-BE49-F238E27FC236}">
                  <a16:creationId xmlns:a16="http://schemas.microsoft.com/office/drawing/2014/main" id="{1AD15FCF-B471-4D84-8979-77410043086B}"/>
                </a:ext>
              </a:extLst>
            </p:cNvPr>
            <p:cNvSpPr/>
            <p:nvPr/>
          </p:nvSpPr>
          <p:spPr>
            <a:xfrm>
              <a:off x="3504072" y="5560575"/>
              <a:ext cx="3600000" cy="288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3" name="object 16">
              <a:extLst>
                <a:ext uri="{FF2B5EF4-FFF2-40B4-BE49-F238E27FC236}">
                  <a16:creationId xmlns:a16="http://schemas.microsoft.com/office/drawing/2014/main" id="{DC9BFE99-9980-4170-BD1E-225CBAB4E6F7}"/>
                </a:ext>
              </a:extLst>
            </p:cNvPr>
            <p:cNvSpPr txBox="1"/>
            <p:nvPr/>
          </p:nvSpPr>
          <p:spPr>
            <a:xfrm>
              <a:off x="3864072" y="5588774"/>
              <a:ext cx="2664000" cy="231602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10000"/>
                </a:lnSpc>
                <a:spcBef>
                  <a:spcPts val="400"/>
                </a:spcBef>
              </a:pPr>
              <a:r>
                <a:rPr lang="ko-KR" altLang="en-US" dirty="0">
                  <a:solidFill>
                    <a:schemeClr val="tx2"/>
                  </a:solidFill>
                </a:rPr>
                <a:t>고객과 밀착 소통</a:t>
              </a:r>
            </a:p>
          </p:txBody>
        </p:sp>
        <p:sp>
          <p:nvSpPr>
            <p:cNvPr id="154" name="object 16">
              <a:extLst>
                <a:ext uri="{FF2B5EF4-FFF2-40B4-BE49-F238E27FC236}">
                  <a16:creationId xmlns:a16="http://schemas.microsoft.com/office/drawing/2014/main" id="{B77B87D4-1E89-4155-8C2E-4818C68E20D1}"/>
                </a:ext>
              </a:extLst>
            </p:cNvPr>
            <p:cNvSpPr txBox="1"/>
            <p:nvPr/>
          </p:nvSpPr>
          <p:spPr>
            <a:xfrm>
              <a:off x="3864072" y="5894885"/>
              <a:ext cx="3240000" cy="368178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>
                <a:lnSpc>
                  <a:spcPct val="110000"/>
                </a:lnSpc>
                <a:spcBef>
                  <a:spcPts val="100"/>
                </a:spcBef>
              </a:pPr>
              <a:r>
                <a:rPr lang="ko-KR" altLang="en-US" sz="1100" dirty="0"/>
                <a:t>리서치에 대한 전문 지식이 없어도</a:t>
              </a:r>
              <a:r>
                <a:rPr lang="en-US" altLang="ko-KR" sz="1100" dirty="0"/>
                <a:t>, </a:t>
              </a:r>
              <a:r>
                <a:rPr lang="ko-KR" altLang="en-US" sz="1100" dirty="0"/>
                <a:t>고객과 밀착 소통을 통해 고객의 기대 이상의 아웃풋 도출</a:t>
              </a:r>
            </a:p>
          </p:txBody>
        </p:sp>
        <p:sp>
          <p:nvSpPr>
            <p:cNvPr id="155" name="object 16">
              <a:extLst>
                <a:ext uri="{FF2B5EF4-FFF2-40B4-BE49-F238E27FC236}">
                  <a16:creationId xmlns:a16="http://schemas.microsoft.com/office/drawing/2014/main" id="{C6E44F0A-43B1-4510-A3DC-9946F1391AAE}"/>
                </a:ext>
              </a:extLst>
            </p:cNvPr>
            <p:cNvSpPr txBox="1"/>
            <p:nvPr/>
          </p:nvSpPr>
          <p:spPr>
            <a:xfrm>
              <a:off x="3610093" y="5588774"/>
              <a:ext cx="114455" cy="231602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4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10000"/>
                </a:lnSpc>
                <a:spcBef>
                  <a:spcPts val="400"/>
                </a:spcBef>
              </a:pPr>
              <a:r>
                <a:rPr lang="en-US" dirty="0">
                  <a:solidFill>
                    <a:schemeClr val="tx2"/>
                  </a:solidFill>
                </a:rPr>
                <a:t>5</a:t>
              </a:r>
              <a:endParaRPr lang="ko-KR" altLang="en-US" sz="11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27786464-416C-4071-B0CA-EFC7D8610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시온리서치 대표 소개</a:t>
            </a: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1271945F-A363-4398-801C-31C3F4ABF7A3}"/>
              </a:ext>
            </a:extLst>
          </p:cNvPr>
          <p:cNvGrpSpPr/>
          <p:nvPr/>
        </p:nvGrpSpPr>
        <p:grpSpPr>
          <a:xfrm>
            <a:off x="-1" y="476672"/>
            <a:ext cx="12192001" cy="2232248"/>
            <a:chOff x="-1" y="476672"/>
            <a:chExt cx="12192001" cy="2232248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203D248B-C985-4521-9907-EC3FFBFED120}"/>
                </a:ext>
              </a:extLst>
            </p:cNvPr>
            <p:cNvSpPr/>
            <p:nvPr/>
          </p:nvSpPr>
          <p:spPr>
            <a:xfrm>
              <a:off x="-1" y="836920"/>
              <a:ext cx="12192001" cy="1872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38">
              <a:extLst>
                <a:ext uri="{FF2B5EF4-FFF2-40B4-BE49-F238E27FC236}">
                  <a16:creationId xmlns:a16="http://schemas.microsoft.com/office/drawing/2014/main" id="{AFDC0EA2-098E-409B-B39E-28FBD05037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67859" y="944724"/>
              <a:ext cx="707886" cy="276999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6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r>
                <a:rPr lang="ko-KR" altLang="en-US" sz="1800" dirty="0"/>
                <a:t>정 은 영</a:t>
              </a:r>
            </a:p>
          </p:txBody>
        </p:sp>
        <p:sp>
          <p:nvSpPr>
            <p:cNvPr id="31" name="Text Box 4">
              <a:extLst>
                <a:ext uri="{FF2B5EF4-FFF2-40B4-BE49-F238E27FC236}">
                  <a16:creationId xmlns:a16="http://schemas.microsoft.com/office/drawing/2014/main" id="{397FFD14-559D-40F3-9824-70EBA08174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67859" y="1628800"/>
              <a:ext cx="2537233" cy="982320"/>
            </a:xfrm>
            <a:prstGeom prst="rect">
              <a:avLst/>
            </a:prstGeom>
            <a:noFill/>
          </p:spPr>
          <p:txBody>
            <a:bodyPr wrap="non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6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  <a:lvl2pPr marL="742950" indent="-285750">
                <a:defRPr kumimoji="1" sz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2pPr>
              <a:lvl3pPr marL="1143000" indent="-228600">
                <a:defRPr kumimoji="1" sz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3pPr>
              <a:lvl4pPr marL="1600200" indent="-228600">
                <a:defRPr kumimoji="1" sz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4pPr>
              <a:lvl5pPr marL="2057400" indent="-228600">
                <a:defRPr kumimoji="1" sz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5pPr>
              <a:lvl6pPr marL="2514600" indent="-228600" eaLnBrk="0" fontAlgn="ctr" hangingPunct="0">
                <a:spcBef>
                  <a:spcPct val="50000"/>
                </a:spcBef>
                <a:spcAft>
                  <a:spcPct val="0"/>
                </a:spcAft>
                <a:buFont typeface="Arial" charset="0"/>
                <a:defRPr kumimoji="1" sz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6pPr>
              <a:lvl7pPr marL="2971800" indent="-228600" eaLnBrk="0" fontAlgn="ctr" hangingPunct="0">
                <a:spcBef>
                  <a:spcPct val="50000"/>
                </a:spcBef>
                <a:spcAft>
                  <a:spcPct val="0"/>
                </a:spcAft>
                <a:buFont typeface="Arial" charset="0"/>
                <a:defRPr kumimoji="1" sz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7pPr>
              <a:lvl8pPr marL="3429000" indent="-228600" eaLnBrk="0" fontAlgn="ctr" hangingPunct="0">
                <a:spcBef>
                  <a:spcPct val="50000"/>
                </a:spcBef>
                <a:spcAft>
                  <a:spcPct val="0"/>
                </a:spcAft>
                <a:buFont typeface="Arial" charset="0"/>
                <a:defRPr kumimoji="1" sz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8pPr>
              <a:lvl9pPr marL="3886200" indent="-228600" eaLnBrk="0" fontAlgn="ctr" hangingPunct="0">
                <a:spcBef>
                  <a:spcPct val="50000"/>
                </a:spcBef>
                <a:spcAft>
                  <a:spcPct val="0"/>
                </a:spcAft>
                <a:buFont typeface="Arial" charset="0"/>
                <a:defRPr kumimoji="1" sz="1200">
                  <a:solidFill>
                    <a:schemeClr val="tx1"/>
                  </a:solidFill>
                  <a:latin typeface="HY헤드라인M" pitchFamily="18" charset="-127"/>
                  <a:ea typeface="HY헤드라인M" pitchFamily="18" charset="-127"/>
                </a:defRPr>
              </a:lvl9pPr>
            </a:lstStyle>
            <a:p>
              <a:pPr marL="144463" indent="-130175">
                <a:lnSpc>
                  <a:spcPct val="110000"/>
                </a:lnSpc>
                <a:spcBef>
                  <a:spcPts val="400"/>
                </a:spcBef>
                <a:buClr>
                  <a:schemeClr val="bg1"/>
                </a:buClr>
                <a:buFont typeface="Arial" panose="020B0604020202020204" pitchFamily="34" charset="0"/>
                <a:buChar char="•"/>
                <a:tabLst>
                  <a:tab pos="760413" algn="l"/>
                </a:tabLst>
              </a:pPr>
              <a:r>
                <a:rPr lang="ko-KR" altLang="en-US" sz="1100" b="0" dirty="0"/>
                <a:t>학력 </a:t>
              </a:r>
              <a:r>
                <a:rPr lang="en-US" altLang="ko-KR" sz="1100" b="0" dirty="0"/>
                <a:t>: </a:t>
              </a:r>
              <a:r>
                <a:rPr lang="ko-KR" altLang="en-US" sz="1100" b="0" dirty="0"/>
                <a:t>성균관대학교 산업심리 석사</a:t>
              </a:r>
              <a:endParaRPr lang="en-US" altLang="ko-KR" sz="1100" b="0" dirty="0"/>
            </a:p>
            <a:p>
              <a:pPr marL="144463" indent="-130175">
                <a:lnSpc>
                  <a:spcPct val="110000"/>
                </a:lnSpc>
                <a:spcBef>
                  <a:spcPts val="400"/>
                </a:spcBef>
                <a:buClr>
                  <a:schemeClr val="bg1"/>
                </a:buClr>
                <a:buFont typeface="Arial" panose="020B0604020202020204" pitchFamily="34" charset="0"/>
                <a:buChar char="•"/>
                <a:tabLst>
                  <a:tab pos="760413" algn="l"/>
                </a:tabLst>
              </a:pPr>
              <a:r>
                <a:rPr lang="ko-KR" altLang="en-US" sz="1100" b="0" dirty="0"/>
                <a:t>근무 경력</a:t>
              </a:r>
              <a:r>
                <a:rPr lang="en-US" altLang="ko-KR" sz="1100" b="0" dirty="0"/>
                <a:t> :	</a:t>
              </a:r>
              <a:r>
                <a:rPr lang="ko-KR" altLang="en-US" sz="1100" b="0" dirty="0"/>
                <a:t>現 ㈜ 시온리서치</a:t>
              </a:r>
              <a:r>
                <a:rPr lang="en-US" altLang="ko-KR" sz="1100" b="0" dirty="0"/>
                <a:t> </a:t>
              </a:r>
              <a:r>
                <a:rPr lang="ko-KR" altLang="en-US" sz="1100" b="0" dirty="0"/>
                <a:t>실장</a:t>
              </a:r>
              <a:br>
                <a:rPr lang="en-US" altLang="ko-KR" sz="1100" b="0" dirty="0"/>
              </a:br>
              <a:r>
                <a:rPr lang="en-US" altLang="ko-KR" sz="1100" b="0" dirty="0"/>
                <a:t>	</a:t>
              </a:r>
              <a:r>
                <a:rPr lang="ko-KR" altLang="en-US" sz="1100" b="0" dirty="0"/>
                <a:t>前</a:t>
              </a:r>
              <a:r>
                <a:rPr lang="en-US" altLang="ko-KR" sz="1100" b="0" dirty="0"/>
                <a:t>, </a:t>
              </a:r>
              <a:r>
                <a:rPr lang="ko-KR" altLang="en-US" sz="1100" b="0" dirty="0" err="1"/>
                <a:t>마크로밀엠브레인</a:t>
              </a:r>
              <a:r>
                <a:rPr lang="ko-KR" altLang="en-US" sz="1100" b="0" dirty="0"/>
                <a:t> 차장</a:t>
              </a:r>
              <a:br>
                <a:rPr lang="en-US" altLang="ko-KR" sz="1100" b="0" dirty="0"/>
              </a:br>
              <a:r>
                <a:rPr lang="en-US" altLang="ko-KR" sz="1100" b="0" dirty="0"/>
                <a:t>	</a:t>
              </a:r>
              <a:r>
                <a:rPr lang="ko-KR" altLang="en-US" sz="1100" b="0" dirty="0"/>
                <a:t>前</a:t>
              </a:r>
              <a:r>
                <a:rPr lang="en-US" altLang="ko-KR" sz="1100" b="0" dirty="0"/>
                <a:t>, CJ</a:t>
              </a:r>
              <a:r>
                <a:rPr lang="ko-KR" altLang="en-US" sz="1100" b="0" dirty="0"/>
                <a:t>제일제당 대리</a:t>
              </a:r>
              <a:br>
                <a:rPr lang="en-US" altLang="ko-KR" sz="1100" b="0" dirty="0"/>
              </a:br>
              <a:r>
                <a:rPr lang="en-US" altLang="ko-KR" sz="1100" b="0" dirty="0"/>
                <a:t>	</a:t>
              </a:r>
              <a:r>
                <a:rPr lang="ko-KR" altLang="en-US" sz="1100" b="0" dirty="0"/>
                <a:t>前</a:t>
              </a:r>
              <a:r>
                <a:rPr lang="en-US" altLang="ko-KR" sz="1100" b="0"/>
                <a:t>, </a:t>
              </a:r>
              <a:r>
                <a:rPr lang="ko-KR" altLang="en-US" sz="1100" b="0"/>
                <a:t>그레이프커뮤니케이션즈 </a:t>
              </a:r>
              <a:r>
                <a:rPr lang="ko-KR" altLang="en-US" sz="1100" b="0" dirty="0"/>
                <a:t>대리</a:t>
              </a:r>
              <a:endParaRPr lang="en-US" altLang="ko-KR" sz="1100" b="0" dirty="0"/>
            </a:p>
          </p:txBody>
        </p:sp>
        <p:sp>
          <p:nvSpPr>
            <p:cNvPr id="32" name="사각형: 둥근 모서리 31">
              <a:extLst>
                <a:ext uri="{FF2B5EF4-FFF2-40B4-BE49-F238E27FC236}">
                  <a16:creationId xmlns:a16="http://schemas.microsoft.com/office/drawing/2014/main" id="{F700EFEE-A5AE-4435-A137-A83E7A1BC4F9}"/>
                </a:ext>
              </a:extLst>
            </p:cNvPr>
            <p:cNvSpPr/>
            <p:nvPr/>
          </p:nvSpPr>
          <p:spPr>
            <a:xfrm>
              <a:off x="2967859" y="1299262"/>
              <a:ext cx="2465391" cy="25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15099" algn="ctr" rtl="0">
                <a:lnSpc>
                  <a:spcPct val="110000"/>
                </a:lnSpc>
                <a:spcBef>
                  <a:spcPts val="400"/>
                </a:spcBef>
              </a:pPr>
              <a:r>
                <a:rPr lang="ko-KR" altLang="en-US" sz="12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j-lt"/>
                  <a:ea typeface="+mj-ea"/>
                  <a:cs typeface="+mj-cs"/>
                </a:rPr>
                <a:t>리서치 경력 총 </a:t>
              </a:r>
              <a:r>
                <a:rPr lang="en-US" altLang="ko-KR" sz="12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j-lt"/>
                  <a:ea typeface="+mj-ea"/>
                  <a:cs typeface="+mj-cs"/>
                </a:rPr>
                <a:t>23</a:t>
              </a:r>
              <a:r>
                <a:rPr lang="ko-KR" altLang="en-US" sz="12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j-lt"/>
                  <a:ea typeface="+mj-ea"/>
                  <a:cs typeface="+mj-cs"/>
                </a:rPr>
                <a:t>년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04747D2-4DE7-4F5D-BED0-69AD73767A67}"/>
                </a:ext>
              </a:extLst>
            </p:cNvPr>
            <p:cNvSpPr txBox="1"/>
            <p:nvPr/>
          </p:nvSpPr>
          <p:spPr>
            <a:xfrm flipH="1">
              <a:off x="6360394" y="1335878"/>
              <a:ext cx="5352230" cy="874085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8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ko-KR" altLang="en-US" sz="1600" dirty="0">
                  <a:solidFill>
                    <a:schemeClr val="bg1">
                      <a:alpha val="50000"/>
                    </a:schemeClr>
                  </a:solidFill>
                </a:rPr>
                <a:t>리서치 회사</a:t>
              </a:r>
              <a:r>
                <a:rPr lang="en-US" altLang="ko-KR" sz="1600" dirty="0">
                  <a:solidFill>
                    <a:schemeClr val="bg1">
                      <a:alpha val="50000"/>
                    </a:schemeClr>
                  </a:solidFill>
                </a:rPr>
                <a:t>,</a:t>
              </a:r>
              <a:r>
                <a:rPr lang="ko-KR" altLang="en-US" sz="1600" dirty="0">
                  <a:solidFill>
                    <a:schemeClr val="bg1">
                      <a:alpha val="50000"/>
                    </a:schemeClr>
                  </a:solidFill>
                </a:rPr>
                <a:t> 광고 대행사 </a:t>
              </a:r>
              <a:r>
                <a:rPr lang="en-US" altLang="ko-KR" sz="1600" dirty="0">
                  <a:solidFill>
                    <a:schemeClr val="bg1">
                      <a:alpha val="50000"/>
                    </a:schemeClr>
                  </a:solidFill>
                </a:rPr>
                <a:t>AP,</a:t>
              </a:r>
              <a:r>
                <a:rPr lang="ko-KR" altLang="en-US" sz="1600" dirty="0">
                  <a:solidFill>
                    <a:schemeClr val="bg1">
                      <a:alpha val="50000"/>
                    </a:schemeClr>
                  </a:solidFill>
                </a:rPr>
                <a:t> 대기업 마케팅 팀에서 쌓은 </a:t>
              </a:r>
              <a:br>
                <a:rPr lang="en-US" altLang="ko-KR" sz="1600" dirty="0">
                  <a:solidFill>
                    <a:schemeClr val="bg1">
                      <a:alpha val="50000"/>
                    </a:schemeClr>
                  </a:solidFill>
                </a:rPr>
              </a:br>
              <a:r>
                <a:rPr lang="en-US" altLang="ko-KR" sz="1600" dirty="0">
                  <a:solidFill>
                    <a:schemeClr val="bg1">
                      <a:alpha val="50000"/>
                    </a:schemeClr>
                  </a:solidFill>
                </a:rPr>
                <a:t>23</a:t>
              </a:r>
              <a:r>
                <a:rPr lang="ko-KR" altLang="en-US" sz="1600" dirty="0">
                  <a:solidFill>
                    <a:schemeClr val="bg1">
                      <a:alpha val="50000"/>
                    </a:schemeClr>
                  </a:solidFill>
                </a:rPr>
                <a:t>년간의 풍부한 경험을 바탕으로 깊이 있는 인사이트와 </a:t>
              </a:r>
              <a:br>
                <a:rPr lang="en-US" altLang="ko-KR" sz="1600" dirty="0">
                  <a:solidFill>
                    <a:schemeClr val="bg1">
                      <a:alpha val="50000"/>
                    </a:schemeClr>
                  </a:solidFill>
                </a:rPr>
              </a:br>
              <a:r>
                <a:rPr lang="ko-KR" altLang="en-US" sz="1600" dirty="0">
                  <a:solidFill>
                    <a:schemeClr val="bg1">
                      <a:alpha val="50000"/>
                    </a:schemeClr>
                  </a:solidFill>
                </a:rPr>
                <a:t>고객사의 성공적인 비즈니스 의사결정을 지원합니다</a:t>
              </a:r>
              <a:r>
                <a:rPr lang="en-US" altLang="ko-KR" sz="1600" dirty="0">
                  <a:solidFill>
                    <a:schemeClr val="bg1">
                      <a:alpha val="50000"/>
                    </a:schemeClr>
                  </a:solidFill>
                </a:rPr>
                <a:t>.</a:t>
              </a:r>
            </a:p>
          </p:txBody>
        </p:sp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8FCD1D08-E8C3-48FF-8E9B-53F4B572A9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025"/>
            <a:stretch/>
          </p:blipFill>
          <p:spPr>
            <a:xfrm flipH="1">
              <a:off x="-1" y="1772848"/>
              <a:ext cx="1776612" cy="935856"/>
            </a:xfrm>
            <a:prstGeom prst="rect">
              <a:avLst/>
            </a:prstGeom>
          </p:spPr>
        </p:pic>
        <p:pic>
          <p:nvPicPr>
            <p:cNvPr id="35" name="그림 34" descr="인간의 얼굴, 사람, 의류, 인물사진이(가) 표시된 사진&#10;&#10;자동 생성된 설명">
              <a:extLst>
                <a:ext uri="{FF2B5EF4-FFF2-40B4-BE49-F238E27FC236}">
                  <a16:creationId xmlns:a16="http://schemas.microsoft.com/office/drawing/2014/main" id="{A991C78F-D22D-4012-858F-296F34AC08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714" b="32191"/>
            <a:stretch/>
          </p:blipFill>
          <p:spPr>
            <a:xfrm>
              <a:off x="801218" y="476672"/>
              <a:ext cx="2102404" cy="2232032"/>
            </a:xfrm>
            <a:prstGeom prst="rect">
              <a:avLst/>
            </a:prstGeom>
          </p:spPr>
        </p:pic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10410892-C2D8-4CF2-AA2F-7A814645D20E}"/>
              </a:ext>
            </a:extLst>
          </p:cNvPr>
          <p:cNvGrpSpPr/>
          <p:nvPr/>
        </p:nvGrpSpPr>
        <p:grpSpPr>
          <a:xfrm>
            <a:off x="335360" y="2924944"/>
            <a:ext cx="2736000" cy="1631239"/>
            <a:chOff x="335360" y="2924944"/>
            <a:chExt cx="2736000" cy="1631239"/>
          </a:xfrm>
        </p:grpSpPr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471759CE-C055-4855-9414-AE86355B9483}"/>
                </a:ext>
              </a:extLst>
            </p:cNvPr>
            <p:cNvSpPr/>
            <p:nvPr/>
          </p:nvSpPr>
          <p:spPr>
            <a:xfrm>
              <a:off x="335360" y="3188183"/>
              <a:ext cx="2736000" cy="136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12700" dir="16200000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0" bIns="0" rtlCol="0" anchor="t" anchorCtr="0"/>
            <a:lstStyle/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뷰티 디바이스 신사업 전략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신제품 뷰티 디바이스 수용도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리프팅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 시술 관련 소비자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스킨 부스터 관련 소비자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수분크림 화장품 </a:t>
              </a:r>
              <a:r>
                <a:rPr lang="en-US" altLang="ko-KR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Usage &amp; Attitude</a:t>
              </a:r>
            </a:p>
          </p:txBody>
        </p:sp>
        <p:grpSp>
          <p:nvGrpSpPr>
            <p:cNvPr id="69" name="그룹 68">
              <a:extLst>
                <a:ext uri="{FF2B5EF4-FFF2-40B4-BE49-F238E27FC236}">
                  <a16:creationId xmlns:a16="http://schemas.microsoft.com/office/drawing/2014/main" id="{7C8B3E5B-3052-4CB3-BF19-70666494520B}"/>
                </a:ext>
              </a:extLst>
            </p:cNvPr>
            <p:cNvGrpSpPr/>
            <p:nvPr/>
          </p:nvGrpSpPr>
          <p:grpSpPr>
            <a:xfrm>
              <a:off x="407184" y="2924944"/>
              <a:ext cx="1332028" cy="252000"/>
              <a:chOff x="335360" y="2924944"/>
              <a:chExt cx="1332028" cy="252000"/>
            </a:xfrm>
          </p:grpSpPr>
          <p:sp>
            <p:nvSpPr>
              <p:cNvPr id="57" name="자유형 145">
                <a:extLst>
                  <a:ext uri="{FF2B5EF4-FFF2-40B4-BE49-F238E27FC236}">
                    <a16:creationId xmlns:a16="http://schemas.microsoft.com/office/drawing/2014/main" id="{0D6D5232-3350-4B1D-9736-EFCB14848F30}"/>
                  </a:ext>
                </a:extLst>
              </p:cNvPr>
              <p:cNvSpPr/>
              <p:nvPr/>
            </p:nvSpPr>
            <p:spPr bwMode="gray">
              <a:xfrm>
                <a:off x="335360" y="2924944"/>
                <a:ext cx="1080000" cy="252000"/>
              </a:xfrm>
              <a:prstGeom prst="round2SameRect">
                <a:avLst>
                  <a:gd name="adj1" fmla="val 21333"/>
                  <a:gd name="adj2" fmla="val 0"/>
                </a:avLst>
              </a:pr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55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/>
                  <a:cs typeface="+mn-cs"/>
                </a:endParaRPr>
              </a:p>
            </p:txBody>
          </p:sp>
          <p:sp>
            <p:nvSpPr>
              <p:cNvPr id="58" name="자유형 55">
                <a:extLst>
                  <a:ext uri="{FF2B5EF4-FFF2-40B4-BE49-F238E27FC236}">
                    <a16:creationId xmlns:a16="http://schemas.microsoft.com/office/drawing/2014/main" id="{5CC9BAB2-0474-4151-9755-89B2B9766754}"/>
                  </a:ext>
                </a:extLst>
              </p:cNvPr>
              <p:cNvSpPr/>
              <p:nvPr/>
            </p:nvSpPr>
            <p:spPr bwMode="gray">
              <a:xfrm flipV="1">
                <a:off x="587388" y="2924944"/>
                <a:ext cx="1080000" cy="252000"/>
              </a:xfrm>
              <a:custGeom>
                <a:avLst/>
                <a:gdLst>
                  <a:gd name="connsiteX0" fmla="*/ 0 w 1187299"/>
                  <a:gd name="connsiteY0" fmla="*/ 263533 h 263533"/>
                  <a:gd name="connsiteX1" fmla="*/ 75846 w 1187299"/>
                  <a:gd name="connsiteY1" fmla="*/ 263533 h 263533"/>
                  <a:gd name="connsiteX2" fmla="*/ 133430 w 1187299"/>
                  <a:gd name="connsiteY2" fmla="*/ 263533 h 263533"/>
                  <a:gd name="connsiteX3" fmla="*/ 840507 w 1187299"/>
                  <a:gd name="connsiteY3" fmla="*/ 263533 h 263533"/>
                  <a:gd name="connsiteX4" fmla="*/ 840507 w 1187299"/>
                  <a:gd name="connsiteY4" fmla="*/ 263251 h 263533"/>
                  <a:gd name="connsiteX5" fmla="*/ 940812 w 1187299"/>
                  <a:gd name="connsiteY5" fmla="*/ 263251 h 263533"/>
                  <a:gd name="connsiteX6" fmla="*/ 1101564 w 1187299"/>
                  <a:gd name="connsiteY6" fmla="*/ 139471 h 263533"/>
                  <a:gd name="connsiteX7" fmla="*/ 1187299 w 1187299"/>
                  <a:gd name="connsiteY7" fmla="*/ 0 h 263533"/>
                  <a:gd name="connsiteX8" fmla="*/ 706112 w 1187299"/>
                  <a:gd name="connsiteY8" fmla="*/ 0 h 263533"/>
                  <a:gd name="connsiteX9" fmla="*/ 706112 w 1187299"/>
                  <a:gd name="connsiteY9" fmla="*/ 5 h 263533"/>
                  <a:gd name="connsiteX10" fmla="*/ 0 w 1187299"/>
                  <a:gd name="connsiteY10" fmla="*/ 5 h 263533"/>
                  <a:gd name="connsiteX11" fmla="*/ 0 w 1187299"/>
                  <a:gd name="connsiteY11" fmla="*/ 263533 h 263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87299" h="263533">
                    <a:moveTo>
                      <a:pt x="0" y="263533"/>
                    </a:moveTo>
                    <a:lnTo>
                      <a:pt x="75846" y="263533"/>
                    </a:lnTo>
                    <a:lnTo>
                      <a:pt x="133430" y="263533"/>
                    </a:lnTo>
                    <a:lnTo>
                      <a:pt x="840507" y="263533"/>
                    </a:lnTo>
                    <a:lnTo>
                      <a:pt x="840507" y="263251"/>
                    </a:lnTo>
                    <a:lnTo>
                      <a:pt x="940812" y="263251"/>
                    </a:lnTo>
                    <a:cubicBezTo>
                      <a:pt x="1010471" y="263251"/>
                      <a:pt x="1064055" y="275455"/>
                      <a:pt x="1101564" y="139471"/>
                    </a:cubicBezTo>
                    <a:cubicBezTo>
                      <a:pt x="1140145" y="3487"/>
                      <a:pt x="1187299" y="0"/>
                      <a:pt x="1187299" y="0"/>
                    </a:cubicBezTo>
                    <a:cubicBezTo>
                      <a:pt x="1187299" y="0"/>
                      <a:pt x="1187299" y="0"/>
                      <a:pt x="706112" y="0"/>
                    </a:cubicBezTo>
                    <a:lnTo>
                      <a:pt x="706112" y="5"/>
                    </a:lnTo>
                    <a:lnTo>
                      <a:pt x="0" y="5"/>
                    </a:lnTo>
                    <a:lnTo>
                      <a:pt x="0" y="26353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55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/>
                  <a:cs typeface="+mn-cs"/>
                </a:endParaRPr>
              </a:p>
            </p:txBody>
          </p:sp>
          <p:sp>
            <p:nvSpPr>
              <p:cNvPr id="59" name="직사각형 58">
                <a:extLst>
                  <a:ext uri="{FF2B5EF4-FFF2-40B4-BE49-F238E27FC236}">
                    <a16:creationId xmlns:a16="http://schemas.microsoft.com/office/drawing/2014/main" id="{D7F91895-932A-420E-8D8E-51AF3B085D61}"/>
                  </a:ext>
                </a:extLst>
              </p:cNvPr>
              <p:cNvSpPr/>
              <p:nvPr/>
            </p:nvSpPr>
            <p:spPr>
              <a:xfrm>
                <a:off x="530393" y="2968885"/>
                <a:ext cx="561051" cy="18466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l" rtl="0">
                  <a:spcBef>
                    <a:spcPct val="0"/>
                  </a:spcBef>
                </a:pPr>
                <a:r>
                  <a:rPr lang="ko-KR" altLang="en-US" sz="1200" b="1" kern="1200" spc="-4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rPr>
                  <a:t>뷰티 업종</a:t>
                </a:r>
              </a:p>
            </p:txBody>
          </p:sp>
        </p:grpSp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9BD7E01E-7204-4BEA-B2D2-08274E702B61}"/>
              </a:ext>
            </a:extLst>
          </p:cNvPr>
          <p:cNvGrpSpPr/>
          <p:nvPr/>
        </p:nvGrpSpPr>
        <p:grpSpPr>
          <a:xfrm>
            <a:off x="3263787" y="2924944"/>
            <a:ext cx="2736000" cy="1631239"/>
            <a:chOff x="3263787" y="2924944"/>
            <a:chExt cx="2736000" cy="1631239"/>
          </a:xfrm>
        </p:grpSpPr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8BC14BE7-08FD-4EA5-B2A6-CD62A1827455}"/>
                </a:ext>
              </a:extLst>
            </p:cNvPr>
            <p:cNvSpPr/>
            <p:nvPr/>
          </p:nvSpPr>
          <p:spPr>
            <a:xfrm>
              <a:off x="3263787" y="3188183"/>
              <a:ext cx="2736000" cy="136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12700" dir="16200000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0" bIns="0" rtlCol="0" anchor="t" anchorCtr="0"/>
            <a:lstStyle/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비건 식품 소비자 인식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en-US" altLang="ko-KR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RTD 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커피 브랜드 이미지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치킨 맛 테스트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신제품 컨셉 수용도 조사</a:t>
              </a:r>
              <a:r>
                <a:rPr lang="en-US" altLang="ko-KR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(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다수 진행</a:t>
              </a:r>
              <a:r>
                <a:rPr lang="en-US" altLang="ko-KR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)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음료 시장 </a:t>
              </a:r>
              <a:r>
                <a:rPr lang="en-US" altLang="ko-KR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Usage &amp; Attitude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아이스크림 브랜드 경쟁력 진단</a:t>
              </a:r>
            </a:p>
          </p:txBody>
        </p:sp>
        <p:grpSp>
          <p:nvGrpSpPr>
            <p:cNvPr id="70" name="그룹 69">
              <a:extLst>
                <a:ext uri="{FF2B5EF4-FFF2-40B4-BE49-F238E27FC236}">
                  <a16:creationId xmlns:a16="http://schemas.microsoft.com/office/drawing/2014/main" id="{819221D2-E968-4EC8-B01C-C5C6F44EBE98}"/>
                </a:ext>
              </a:extLst>
            </p:cNvPr>
            <p:cNvGrpSpPr/>
            <p:nvPr/>
          </p:nvGrpSpPr>
          <p:grpSpPr>
            <a:xfrm>
              <a:off x="3335611" y="2924944"/>
              <a:ext cx="1332028" cy="252000"/>
              <a:chOff x="3251684" y="2924944"/>
              <a:chExt cx="1332028" cy="252000"/>
            </a:xfrm>
          </p:grpSpPr>
          <p:sp>
            <p:nvSpPr>
              <p:cNvPr id="60" name="자유형 145">
                <a:extLst>
                  <a:ext uri="{FF2B5EF4-FFF2-40B4-BE49-F238E27FC236}">
                    <a16:creationId xmlns:a16="http://schemas.microsoft.com/office/drawing/2014/main" id="{0E701658-6899-4CDF-A458-4C38F2CDAEE9}"/>
                  </a:ext>
                </a:extLst>
              </p:cNvPr>
              <p:cNvSpPr/>
              <p:nvPr/>
            </p:nvSpPr>
            <p:spPr bwMode="gray">
              <a:xfrm>
                <a:off x="3251684" y="2924944"/>
                <a:ext cx="1080000" cy="252000"/>
              </a:xfrm>
              <a:prstGeom prst="round2SameRect">
                <a:avLst>
                  <a:gd name="adj1" fmla="val 21333"/>
                  <a:gd name="adj2" fmla="val 0"/>
                </a:avLst>
              </a:pr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55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/>
                  <a:cs typeface="+mn-cs"/>
                </a:endParaRPr>
              </a:p>
            </p:txBody>
          </p:sp>
          <p:sp>
            <p:nvSpPr>
              <p:cNvPr id="61" name="자유형 55">
                <a:extLst>
                  <a:ext uri="{FF2B5EF4-FFF2-40B4-BE49-F238E27FC236}">
                    <a16:creationId xmlns:a16="http://schemas.microsoft.com/office/drawing/2014/main" id="{4679A3E2-2311-48F1-BB8E-550589281626}"/>
                  </a:ext>
                </a:extLst>
              </p:cNvPr>
              <p:cNvSpPr/>
              <p:nvPr/>
            </p:nvSpPr>
            <p:spPr bwMode="gray">
              <a:xfrm flipV="1">
                <a:off x="3503712" y="2924944"/>
                <a:ext cx="1080000" cy="252000"/>
              </a:xfrm>
              <a:custGeom>
                <a:avLst/>
                <a:gdLst>
                  <a:gd name="connsiteX0" fmla="*/ 0 w 1187299"/>
                  <a:gd name="connsiteY0" fmla="*/ 263533 h 263533"/>
                  <a:gd name="connsiteX1" fmla="*/ 75846 w 1187299"/>
                  <a:gd name="connsiteY1" fmla="*/ 263533 h 263533"/>
                  <a:gd name="connsiteX2" fmla="*/ 133430 w 1187299"/>
                  <a:gd name="connsiteY2" fmla="*/ 263533 h 263533"/>
                  <a:gd name="connsiteX3" fmla="*/ 840507 w 1187299"/>
                  <a:gd name="connsiteY3" fmla="*/ 263533 h 263533"/>
                  <a:gd name="connsiteX4" fmla="*/ 840507 w 1187299"/>
                  <a:gd name="connsiteY4" fmla="*/ 263251 h 263533"/>
                  <a:gd name="connsiteX5" fmla="*/ 940812 w 1187299"/>
                  <a:gd name="connsiteY5" fmla="*/ 263251 h 263533"/>
                  <a:gd name="connsiteX6" fmla="*/ 1101564 w 1187299"/>
                  <a:gd name="connsiteY6" fmla="*/ 139471 h 263533"/>
                  <a:gd name="connsiteX7" fmla="*/ 1187299 w 1187299"/>
                  <a:gd name="connsiteY7" fmla="*/ 0 h 263533"/>
                  <a:gd name="connsiteX8" fmla="*/ 706112 w 1187299"/>
                  <a:gd name="connsiteY8" fmla="*/ 0 h 263533"/>
                  <a:gd name="connsiteX9" fmla="*/ 706112 w 1187299"/>
                  <a:gd name="connsiteY9" fmla="*/ 5 h 263533"/>
                  <a:gd name="connsiteX10" fmla="*/ 0 w 1187299"/>
                  <a:gd name="connsiteY10" fmla="*/ 5 h 263533"/>
                  <a:gd name="connsiteX11" fmla="*/ 0 w 1187299"/>
                  <a:gd name="connsiteY11" fmla="*/ 263533 h 263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87299" h="263533">
                    <a:moveTo>
                      <a:pt x="0" y="263533"/>
                    </a:moveTo>
                    <a:lnTo>
                      <a:pt x="75846" y="263533"/>
                    </a:lnTo>
                    <a:lnTo>
                      <a:pt x="133430" y="263533"/>
                    </a:lnTo>
                    <a:lnTo>
                      <a:pt x="840507" y="263533"/>
                    </a:lnTo>
                    <a:lnTo>
                      <a:pt x="840507" y="263251"/>
                    </a:lnTo>
                    <a:lnTo>
                      <a:pt x="940812" y="263251"/>
                    </a:lnTo>
                    <a:cubicBezTo>
                      <a:pt x="1010471" y="263251"/>
                      <a:pt x="1064055" y="275455"/>
                      <a:pt x="1101564" y="139471"/>
                    </a:cubicBezTo>
                    <a:cubicBezTo>
                      <a:pt x="1140145" y="3487"/>
                      <a:pt x="1187299" y="0"/>
                      <a:pt x="1187299" y="0"/>
                    </a:cubicBezTo>
                    <a:cubicBezTo>
                      <a:pt x="1187299" y="0"/>
                      <a:pt x="1187299" y="0"/>
                      <a:pt x="706112" y="0"/>
                    </a:cubicBezTo>
                    <a:lnTo>
                      <a:pt x="706112" y="5"/>
                    </a:lnTo>
                    <a:lnTo>
                      <a:pt x="0" y="5"/>
                    </a:lnTo>
                    <a:lnTo>
                      <a:pt x="0" y="26353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55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/>
                  <a:cs typeface="+mn-cs"/>
                </a:endParaRPr>
              </a:p>
            </p:txBody>
          </p:sp>
          <p:sp>
            <p:nvSpPr>
              <p:cNvPr id="62" name="직사각형 61">
                <a:extLst>
                  <a:ext uri="{FF2B5EF4-FFF2-40B4-BE49-F238E27FC236}">
                    <a16:creationId xmlns:a16="http://schemas.microsoft.com/office/drawing/2014/main" id="{EF6B2DEA-497A-4AEE-91AF-6DE482BC6BCA}"/>
                  </a:ext>
                </a:extLst>
              </p:cNvPr>
              <p:cNvSpPr/>
              <p:nvPr/>
            </p:nvSpPr>
            <p:spPr>
              <a:xfrm>
                <a:off x="3446717" y="2968885"/>
                <a:ext cx="561051" cy="18466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l" rtl="0">
                  <a:spcBef>
                    <a:spcPct val="0"/>
                  </a:spcBef>
                </a:pPr>
                <a:r>
                  <a:rPr lang="ko-KR" altLang="en-US" sz="1200" b="1" kern="1200" spc="-4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rPr>
                  <a:t>식품 업종</a:t>
                </a:r>
              </a:p>
            </p:txBody>
          </p:sp>
        </p:grpSp>
      </p:grpSp>
      <p:grpSp>
        <p:nvGrpSpPr>
          <p:cNvPr id="5" name="그룹 4">
            <a:extLst>
              <a:ext uri="{FF2B5EF4-FFF2-40B4-BE49-F238E27FC236}">
                <a16:creationId xmlns:a16="http://schemas.microsoft.com/office/drawing/2014/main" id="{28AC009E-5D1A-4115-895F-03DA63BEA182}"/>
              </a:ext>
            </a:extLst>
          </p:cNvPr>
          <p:cNvGrpSpPr/>
          <p:nvPr/>
        </p:nvGrpSpPr>
        <p:grpSpPr>
          <a:xfrm>
            <a:off x="6192214" y="2924944"/>
            <a:ext cx="2736000" cy="1631239"/>
            <a:chOff x="6192214" y="2924944"/>
            <a:chExt cx="2736000" cy="1631239"/>
          </a:xfrm>
        </p:grpSpPr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5B862C92-AD43-432C-8CDE-66AF15199E24}"/>
                </a:ext>
              </a:extLst>
            </p:cNvPr>
            <p:cNvSpPr/>
            <p:nvPr/>
          </p:nvSpPr>
          <p:spPr>
            <a:xfrm>
              <a:off x="6192214" y="3188183"/>
              <a:ext cx="2736000" cy="136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12700" dir="16200000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0" bIns="0" rtlCol="0" anchor="t" anchorCtr="0"/>
            <a:lstStyle/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초</a:t>
              </a:r>
              <a:r>
                <a:rPr lang="en-US" altLang="ko-KR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/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중</a:t>
              </a:r>
              <a:r>
                <a:rPr lang="en-US" altLang="ko-KR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/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고 온라인 학습 서비스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온라인 영어회화 관련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영어교육 앱 </a:t>
              </a:r>
              <a:r>
                <a:rPr lang="en-US" altLang="ko-KR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UT 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방문 학습지 마케팅 전략 수립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유아 온라인 학습 수용도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대학교 재학생 만족도 조사</a:t>
              </a:r>
            </a:p>
          </p:txBody>
        </p:sp>
        <p:grpSp>
          <p:nvGrpSpPr>
            <p:cNvPr id="71" name="그룹 70">
              <a:extLst>
                <a:ext uri="{FF2B5EF4-FFF2-40B4-BE49-F238E27FC236}">
                  <a16:creationId xmlns:a16="http://schemas.microsoft.com/office/drawing/2014/main" id="{4750B80B-ED12-402C-86C2-3553F51CC281}"/>
                </a:ext>
              </a:extLst>
            </p:cNvPr>
            <p:cNvGrpSpPr/>
            <p:nvPr/>
          </p:nvGrpSpPr>
          <p:grpSpPr>
            <a:xfrm>
              <a:off x="6264038" y="2924944"/>
              <a:ext cx="1332028" cy="252000"/>
              <a:chOff x="6354480" y="2924944"/>
              <a:chExt cx="1332028" cy="252000"/>
            </a:xfrm>
          </p:grpSpPr>
          <p:sp>
            <p:nvSpPr>
              <p:cNvPr id="63" name="자유형 145">
                <a:extLst>
                  <a:ext uri="{FF2B5EF4-FFF2-40B4-BE49-F238E27FC236}">
                    <a16:creationId xmlns:a16="http://schemas.microsoft.com/office/drawing/2014/main" id="{827C5099-8BA0-4F43-B336-9E3865DE5A36}"/>
                  </a:ext>
                </a:extLst>
              </p:cNvPr>
              <p:cNvSpPr/>
              <p:nvPr/>
            </p:nvSpPr>
            <p:spPr bwMode="gray">
              <a:xfrm>
                <a:off x="6354480" y="2924944"/>
                <a:ext cx="1080000" cy="252000"/>
              </a:xfrm>
              <a:prstGeom prst="round2SameRect">
                <a:avLst>
                  <a:gd name="adj1" fmla="val 21333"/>
                  <a:gd name="adj2" fmla="val 0"/>
                </a:avLst>
              </a:pr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55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/>
                  <a:cs typeface="+mn-cs"/>
                </a:endParaRPr>
              </a:p>
            </p:txBody>
          </p:sp>
          <p:sp>
            <p:nvSpPr>
              <p:cNvPr id="64" name="자유형 55">
                <a:extLst>
                  <a:ext uri="{FF2B5EF4-FFF2-40B4-BE49-F238E27FC236}">
                    <a16:creationId xmlns:a16="http://schemas.microsoft.com/office/drawing/2014/main" id="{DD5E37BD-777D-4E76-B832-FB9CE1DA157C}"/>
                  </a:ext>
                </a:extLst>
              </p:cNvPr>
              <p:cNvSpPr/>
              <p:nvPr/>
            </p:nvSpPr>
            <p:spPr bwMode="gray">
              <a:xfrm flipV="1">
                <a:off x="6606508" y="2924944"/>
                <a:ext cx="1080000" cy="252000"/>
              </a:xfrm>
              <a:custGeom>
                <a:avLst/>
                <a:gdLst>
                  <a:gd name="connsiteX0" fmla="*/ 0 w 1187299"/>
                  <a:gd name="connsiteY0" fmla="*/ 263533 h 263533"/>
                  <a:gd name="connsiteX1" fmla="*/ 75846 w 1187299"/>
                  <a:gd name="connsiteY1" fmla="*/ 263533 h 263533"/>
                  <a:gd name="connsiteX2" fmla="*/ 133430 w 1187299"/>
                  <a:gd name="connsiteY2" fmla="*/ 263533 h 263533"/>
                  <a:gd name="connsiteX3" fmla="*/ 840507 w 1187299"/>
                  <a:gd name="connsiteY3" fmla="*/ 263533 h 263533"/>
                  <a:gd name="connsiteX4" fmla="*/ 840507 w 1187299"/>
                  <a:gd name="connsiteY4" fmla="*/ 263251 h 263533"/>
                  <a:gd name="connsiteX5" fmla="*/ 940812 w 1187299"/>
                  <a:gd name="connsiteY5" fmla="*/ 263251 h 263533"/>
                  <a:gd name="connsiteX6" fmla="*/ 1101564 w 1187299"/>
                  <a:gd name="connsiteY6" fmla="*/ 139471 h 263533"/>
                  <a:gd name="connsiteX7" fmla="*/ 1187299 w 1187299"/>
                  <a:gd name="connsiteY7" fmla="*/ 0 h 263533"/>
                  <a:gd name="connsiteX8" fmla="*/ 706112 w 1187299"/>
                  <a:gd name="connsiteY8" fmla="*/ 0 h 263533"/>
                  <a:gd name="connsiteX9" fmla="*/ 706112 w 1187299"/>
                  <a:gd name="connsiteY9" fmla="*/ 5 h 263533"/>
                  <a:gd name="connsiteX10" fmla="*/ 0 w 1187299"/>
                  <a:gd name="connsiteY10" fmla="*/ 5 h 263533"/>
                  <a:gd name="connsiteX11" fmla="*/ 0 w 1187299"/>
                  <a:gd name="connsiteY11" fmla="*/ 263533 h 263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87299" h="263533">
                    <a:moveTo>
                      <a:pt x="0" y="263533"/>
                    </a:moveTo>
                    <a:lnTo>
                      <a:pt x="75846" y="263533"/>
                    </a:lnTo>
                    <a:lnTo>
                      <a:pt x="133430" y="263533"/>
                    </a:lnTo>
                    <a:lnTo>
                      <a:pt x="840507" y="263533"/>
                    </a:lnTo>
                    <a:lnTo>
                      <a:pt x="840507" y="263251"/>
                    </a:lnTo>
                    <a:lnTo>
                      <a:pt x="940812" y="263251"/>
                    </a:lnTo>
                    <a:cubicBezTo>
                      <a:pt x="1010471" y="263251"/>
                      <a:pt x="1064055" y="275455"/>
                      <a:pt x="1101564" y="139471"/>
                    </a:cubicBezTo>
                    <a:cubicBezTo>
                      <a:pt x="1140145" y="3487"/>
                      <a:pt x="1187299" y="0"/>
                      <a:pt x="1187299" y="0"/>
                    </a:cubicBezTo>
                    <a:cubicBezTo>
                      <a:pt x="1187299" y="0"/>
                      <a:pt x="1187299" y="0"/>
                      <a:pt x="706112" y="0"/>
                    </a:cubicBezTo>
                    <a:lnTo>
                      <a:pt x="706112" y="5"/>
                    </a:lnTo>
                    <a:lnTo>
                      <a:pt x="0" y="5"/>
                    </a:lnTo>
                    <a:lnTo>
                      <a:pt x="0" y="26353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55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/>
                  <a:cs typeface="+mn-cs"/>
                </a:endParaRPr>
              </a:p>
            </p:txBody>
          </p:sp>
          <p:sp>
            <p:nvSpPr>
              <p:cNvPr id="65" name="직사각형 64">
                <a:extLst>
                  <a:ext uri="{FF2B5EF4-FFF2-40B4-BE49-F238E27FC236}">
                    <a16:creationId xmlns:a16="http://schemas.microsoft.com/office/drawing/2014/main" id="{C3D0DBCA-B3A9-4847-BC50-D0E7717B668A}"/>
                  </a:ext>
                </a:extLst>
              </p:cNvPr>
              <p:cNvSpPr/>
              <p:nvPr/>
            </p:nvSpPr>
            <p:spPr>
              <a:xfrm>
                <a:off x="6549513" y="2968885"/>
                <a:ext cx="561051" cy="18466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l" rtl="0">
                  <a:spcBef>
                    <a:spcPct val="0"/>
                  </a:spcBef>
                </a:pPr>
                <a:r>
                  <a:rPr lang="ko-KR" altLang="en-US" sz="1200" b="1" kern="1200" spc="-4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rPr>
                  <a:t>교육 업종</a:t>
                </a:r>
              </a:p>
            </p:txBody>
          </p:sp>
        </p:grp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01CC613A-AB61-4B68-8BA3-51B990EAE71C}"/>
              </a:ext>
            </a:extLst>
          </p:cNvPr>
          <p:cNvGrpSpPr/>
          <p:nvPr/>
        </p:nvGrpSpPr>
        <p:grpSpPr>
          <a:xfrm>
            <a:off x="9120640" y="2924944"/>
            <a:ext cx="2736000" cy="1631239"/>
            <a:chOff x="9120640" y="2924944"/>
            <a:chExt cx="2736000" cy="1631239"/>
          </a:xfrm>
        </p:grpSpPr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9D4B9F5E-73F8-42A4-931D-ED0E06042381}"/>
                </a:ext>
              </a:extLst>
            </p:cNvPr>
            <p:cNvSpPr/>
            <p:nvPr/>
          </p:nvSpPr>
          <p:spPr>
            <a:xfrm>
              <a:off x="9120640" y="3188183"/>
              <a:ext cx="2736000" cy="136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12700" dir="16200000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0" bIns="0" rtlCol="0" anchor="t" anchorCtr="0"/>
            <a:lstStyle/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태블릿</a:t>
              </a:r>
              <a:r>
                <a:rPr lang="en-US" altLang="ko-KR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PC 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브랜드 이용행태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금융앱</a:t>
              </a:r>
              <a:r>
                <a:rPr lang="ko-KR" altLang="en-US" sz="1050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en-US" altLang="ko-KR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UT 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데이팅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 앱 수용도 </a:t>
              </a:r>
              <a:r>
                <a:rPr lang="ko-KR" altLang="en-US" sz="1050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및 </a:t>
              </a:r>
              <a:r>
                <a:rPr lang="en-US" altLang="ko-KR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UT 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중고 명품 앱 개발을 위한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치과 </a:t>
              </a:r>
              <a:r>
                <a:rPr lang="ko-KR" altLang="en-US" sz="1050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프로그램 </a:t>
              </a:r>
              <a:r>
                <a:rPr lang="en-US" altLang="ko-KR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UT 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취미</a:t>
              </a:r>
              <a:r>
                <a:rPr lang="en-US" altLang="ko-KR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/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소모임 </a:t>
              </a:r>
              <a:r>
                <a:rPr lang="ko-KR" altLang="en-US" sz="1050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플랫폼 </a:t>
              </a:r>
              <a:r>
                <a:rPr lang="en-US" altLang="ko-KR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UT 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조사</a:t>
              </a:r>
            </a:p>
          </p:txBody>
        </p:sp>
        <p:grpSp>
          <p:nvGrpSpPr>
            <p:cNvPr id="72" name="그룹 71">
              <a:extLst>
                <a:ext uri="{FF2B5EF4-FFF2-40B4-BE49-F238E27FC236}">
                  <a16:creationId xmlns:a16="http://schemas.microsoft.com/office/drawing/2014/main" id="{115ADFD6-9506-4851-BF89-A844C5B4B479}"/>
                </a:ext>
              </a:extLst>
            </p:cNvPr>
            <p:cNvGrpSpPr/>
            <p:nvPr/>
          </p:nvGrpSpPr>
          <p:grpSpPr>
            <a:xfrm>
              <a:off x="9192464" y="2924944"/>
              <a:ext cx="1332028" cy="252000"/>
              <a:chOff x="9228348" y="2924944"/>
              <a:chExt cx="1332028" cy="252000"/>
            </a:xfrm>
          </p:grpSpPr>
          <p:sp>
            <p:nvSpPr>
              <p:cNvPr id="66" name="자유형 145">
                <a:extLst>
                  <a:ext uri="{FF2B5EF4-FFF2-40B4-BE49-F238E27FC236}">
                    <a16:creationId xmlns:a16="http://schemas.microsoft.com/office/drawing/2014/main" id="{8606E048-98D0-49DE-95EE-CA34F53C7190}"/>
                  </a:ext>
                </a:extLst>
              </p:cNvPr>
              <p:cNvSpPr/>
              <p:nvPr/>
            </p:nvSpPr>
            <p:spPr bwMode="gray">
              <a:xfrm>
                <a:off x="9228348" y="2924944"/>
                <a:ext cx="1080000" cy="252000"/>
              </a:xfrm>
              <a:prstGeom prst="round2SameRect">
                <a:avLst>
                  <a:gd name="adj1" fmla="val 21333"/>
                  <a:gd name="adj2" fmla="val 0"/>
                </a:avLst>
              </a:pr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55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/>
                  <a:cs typeface="+mn-cs"/>
                </a:endParaRPr>
              </a:p>
            </p:txBody>
          </p:sp>
          <p:sp>
            <p:nvSpPr>
              <p:cNvPr id="67" name="자유형 55">
                <a:extLst>
                  <a:ext uri="{FF2B5EF4-FFF2-40B4-BE49-F238E27FC236}">
                    <a16:creationId xmlns:a16="http://schemas.microsoft.com/office/drawing/2014/main" id="{75416A54-599D-4065-8D4C-66D816923F9D}"/>
                  </a:ext>
                </a:extLst>
              </p:cNvPr>
              <p:cNvSpPr/>
              <p:nvPr/>
            </p:nvSpPr>
            <p:spPr bwMode="gray">
              <a:xfrm flipV="1">
                <a:off x="9480376" y="2924944"/>
                <a:ext cx="1080000" cy="252000"/>
              </a:xfrm>
              <a:custGeom>
                <a:avLst/>
                <a:gdLst>
                  <a:gd name="connsiteX0" fmla="*/ 0 w 1187299"/>
                  <a:gd name="connsiteY0" fmla="*/ 263533 h 263533"/>
                  <a:gd name="connsiteX1" fmla="*/ 75846 w 1187299"/>
                  <a:gd name="connsiteY1" fmla="*/ 263533 h 263533"/>
                  <a:gd name="connsiteX2" fmla="*/ 133430 w 1187299"/>
                  <a:gd name="connsiteY2" fmla="*/ 263533 h 263533"/>
                  <a:gd name="connsiteX3" fmla="*/ 840507 w 1187299"/>
                  <a:gd name="connsiteY3" fmla="*/ 263533 h 263533"/>
                  <a:gd name="connsiteX4" fmla="*/ 840507 w 1187299"/>
                  <a:gd name="connsiteY4" fmla="*/ 263251 h 263533"/>
                  <a:gd name="connsiteX5" fmla="*/ 940812 w 1187299"/>
                  <a:gd name="connsiteY5" fmla="*/ 263251 h 263533"/>
                  <a:gd name="connsiteX6" fmla="*/ 1101564 w 1187299"/>
                  <a:gd name="connsiteY6" fmla="*/ 139471 h 263533"/>
                  <a:gd name="connsiteX7" fmla="*/ 1187299 w 1187299"/>
                  <a:gd name="connsiteY7" fmla="*/ 0 h 263533"/>
                  <a:gd name="connsiteX8" fmla="*/ 706112 w 1187299"/>
                  <a:gd name="connsiteY8" fmla="*/ 0 h 263533"/>
                  <a:gd name="connsiteX9" fmla="*/ 706112 w 1187299"/>
                  <a:gd name="connsiteY9" fmla="*/ 5 h 263533"/>
                  <a:gd name="connsiteX10" fmla="*/ 0 w 1187299"/>
                  <a:gd name="connsiteY10" fmla="*/ 5 h 263533"/>
                  <a:gd name="connsiteX11" fmla="*/ 0 w 1187299"/>
                  <a:gd name="connsiteY11" fmla="*/ 263533 h 263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87299" h="263533">
                    <a:moveTo>
                      <a:pt x="0" y="263533"/>
                    </a:moveTo>
                    <a:lnTo>
                      <a:pt x="75846" y="263533"/>
                    </a:lnTo>
                    <a:lnTo>
                      <a:pt x="133430" y="263533"/>
                    </a:lnTo>
                    <a:lnTo>
                      <a:pt x="840507" y="263533"/>
                    </a:lnTo>
                    <a:lnTo>
                      <a:pt x="840507" y="263251"/>
                    </a:lnTo>
                    <a:lnTo>
                      <a:pt x="940812" y="263251"/>
                    </a:lnTo>
                    <a:cubicBezTo>
                      <a:pt x="1010471" y="263251"/>
                      <a:pt x="1064055" y="275455"/>
                      <a:pt x="1101564" y="139471"/>
                    </a:cubicBezTo>
                    <a:cubicBezTo>
                      <a:pt x="1140145" y="3487"/>
                      <a:pt x="1187299" y="0"/>
                      <a:pt x="1187299" y="0"/>
                    </a:cubicBezTo>
                    <a:cubicBezTo>
                      <a:pt x="1187299" y="0"/>
                      <a:pt x="1187299" y="0"/>
                      <a:pt x="706112" y="0"/>
                    </a:cubicBezTo>
                    <a:lnTo>
                      <a:pt x="706112" y="5"/>
                    </a:lnTo>
                    <a:lnTo>
                      <a:pt x="0" y="5"/>
                    </a:lnTo>
                    <a:lnTo>
                      <a:pt x="0" y="26353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55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/>
                  <a:cs typeface="+mn-cs"/>
                </a:endParaRPr>
              </a:p>
            </p:txBody>
          </p:sp>
          <p:sp>
            <p:nvSpPr>
              <p:cNvPr id="68" name="직사각형 67">
                <a:extLst>
                  <a:ext uri="{FF2B5EF4-FFF2-40B4-BE49-F238E27FC236}">
                    <a16:creationId xmlns:a16="http://schemas.microsoft.com/office/drawing/2014/main" id="{098DC7B2-AF13-4E6E-B0A2-07F5D91BCB13}"/>
                  </a:ext>
                </a:extLst>
              </p:cNvPr>
              <p:cNvSpPr/>
              <p:nvPr/>
            </p:nvSpPr>
            <p:spPr>
              <a:xfrm>
                <a:off x="9423381" y="2968885"/>
                <a:ext cx="707245" cy="18466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l" rtl="0">
                  <a:spcBef>
                    <a:spcPct val="0"/>
                  </a:spcBef>
                </a:pPr>
                <a:r>
                  <a:rPr lang="en-US" altLang="ko-KR" sz="1200" b="1" kern="1200" spc="-4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rPr>
                  <a:t> IT/UT </a:t>
                </a:r>
                <a:r>
                  <a:rPr lang="ko-KR" altLang="en-US" sz="1200" b="1" kern="1200" spc="-4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rPr>
                  <a:t>조사</a:t>
                </a:r>
              </a:p>
            </p:txBody>
          </p:sp>
        </p:grp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9F72FF10-145C-4FCD-B118-6F6AF20345A2}"/>
              </a:ext>
            </a:extLst>
          </p:cNvPr>
          <p:cNvGrpSpPr/>
          <p:nvPr/>
        </p:nvGrpSpPr>
        <p:grpSpPr>
          <a:xfrm>
            <a:off x="335360" y="4689168"/>
            <a:ext cx="2736000" cy="1631211"/>
            <a:chOff x="335360" y="4689168"/>
            <a:chExt cx="2736000" cy="1631211"/>
          </a:xfrm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6B8E6B16-C2DA-4523-92CB-1F612736FC40}"/>
                </a:ext>
              </a:extLst>
            </p:cNvPr>
            <p:cNvSpPr/>
            <p:nvPr/>
          </p:nvSpPr>
          <p:spPr>
            <a:xfrm>
              <a:off x="335360" y="4952379"/>
              <a:ext cx="2736000" cy="136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12700" dir="16200000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0" bIns="0" rtlCol="0" anchor="t" anchorCtr="0"/>
            <a:lstStyle/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은행 브랜드 경쟁력 진단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en-US" altLang="ko-KR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P2P 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대출 서비스 이용행태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대출 관련 소비자 인식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보험 상품 마케팅 전략 수립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투자 현황 및 니즈 파악을 위한 조사</a:t>
              </a:r>
            </a:p>
          </p:txBody>
        </p:sp>
        <p:grpSp>
          <p:nvGrpSpPr>
            <p:cNvPr id="73" name="그룹 72">
              <a:extLst>
                <a:ext uri="{FF2B5EF4-FFF2-40B4-BE49-F238E27FC236}">
                  <a16:creationId xmlns:a16="http://schemas.microsoft.com/office/drawing/2014/main" id="{B516E3D0-CC0F-4961-87DA-4CF597B446D7}"/>
                </a:ext>
              </a:extLst>
            </p:cNvPr>
            <p:cNvGrpSpPr/>
            <p:nvPr/>
          </p:nvGrpSpPr>
          <p:grpSpPr>
            <a:xfrm>
              <a:off x="407184" y="4689168"/>
              <a:ext cx="1332028" cy="252000"/>
              <a:chOff x="335360" y="2924944"/>
              <a:chExt cx="1332028" cy="252000"/>
            </a:xfrm>
          </p:grpSpPr>
          <p:sp>
            <p:nvSpPr>
              <p:cNvPr id="74" name="자유형 145">
                <a:extLst>
                  <a:ext uri="{FF2B5EF4-FFF2-40B4-BE49-F238E27FC236}">
                    <a16:creationId xmlns:a16="http://schemas.microsoft.com/office/drawing/2014/main" id="{6B746850-8E12-4A23-B943-7EC0331D0A32}"/>
                  </a:ext>
                </a:extLst>
              </p:cNvPr>
              <p:cNvSpPr/>
              <p:nvPr/>
            </p:nvSpPr>
            <p:spPr bwMode="gray">
              <a:xfrm>
                <a:off x="335360" y="2924944"/>
                <a:ext cx="1080000" cy="252000"/>
              </a:xfrm>
              <a:prstGeom prst="round2SameRect">
                <a:avLst>
                  <a:gd name="adj1" fmla="val 21333"/>
                  <a:gd name="adj2" fmla="val 0"/>
                </a:avLst>
              </a:pr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55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/>
                  <a:cs typeface="+mn-cs"/>
                </a:endParaRPr>
              </a:p>
            </p:txBody>
          </p:sp>
          <p:sp>
            <p:nvSpPr>
              <p:cNvPr id="75" name="자유형 55">
                <a:extLst>
                  <a:ext uri="{FF2B5EF4-FFF2-40B4-BE49-F238E27FC236}">
                    <a16:creationId xmlns:a16="http://schemas.microsoft.com/office/drawing/2014/main" id="{019955CE-C2D1-4744-9D13-DF4414ABAC6A}"/>
                  </a:ext>
                </a:extLst>
              </p:cNvPr>
              <p:cNvSpPr/>
              <p:nvPr/>
            </p:nvSpPr>
            <p:spPr bwMode="gray">
              <a:xfrm flipV="1">
                <a:off x="587388" y="2924944"/>
                <a:ext cx="1080000" cy="252000"/>
              </a:xfrm>
              <a:custGeom>
                <a:avLst/>
                <a:gdLst>
                  <a:gd name="connsiteX0" fmla="*/ 0 w 1187299"/>
                  <a:gd name="connsiteY0" fmla="*/ 263533 h 263533"/>
                  <a:gd name="connsiteX1" fmla="*/ 75846 w 1187299"/>
                  <a:gd name="connsiteY1" fmla="*/ 263533 h 263533"/>
                  <a:gd name="connsiteX2" fmla="*/ 133430 w 1187299"/>
                  <a:gd name="connsiteY2" fmla="*/ 263533 h 263533"/>
                  <a:gd name="connsiteX3" fmla="*/ 840507 w 1187299"/>
                  <a:gd name="connsiteY3" fmla="*/ 263533 h 263533"/>
                  <a:gd name="connsiteX4" fmla="*/ 840507 w 1187299"/>
                  <a:gd name="connsiteY4" fmla="*/ 263251 h 263533"/>
                  <a:gd name="connsiteX5" fmla="*/ 940812 w 1187299"/>
                  <a:gd name="connsiteY5" fmla="*/ 263251 h 263533"/>
                  <a:gd name="connsiteX6" fmla="*/ 1101564 w 1187299"/>
                  <a:gd name="connsiteY6" fmla="*/ 139471 h 263533"/>
                  <a:gd name="connsiteX7" fmla="*/ 1187299 w 1187299"/>
                  <a:gd name="connsiteY7" fmla="*/ 0 h 263533"/>
                  <a:gd name="connsiteX8" fmla="*/ 706112 w 1187299"/>
                  <a:gd name="connsiteY8" fmla="*/ 0 h 263533"/>
                  <a:gd name="connsiteX9" fmla="*/ 706112 w 1187299"/>
                  <a:gd name="connsiteY9" fmla="*/ 5 h 263533"/>
                  <a:gd name="connsiteX10" fmla="*/ 0 w 1187299"/>
                  <a:gd name="connsiteY10" fmla="*/ 5 h 263533"/>
                  <a:gd name="connsiteX11" fmla="*/ 0 w 1187299"/>
                  <a:gd name="connsiteY11" fmla="*/ 263533 h 263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87299" h="263533">
                    <a:moveTo>
                      <a:pt x="0" y="263533"/>
                    </a:moveTo>
                    <a:lnTo>
                      <a:pt x="75846" y="263533"/>
                    </a:lnTo>
                    <a:lnTo>
                      <a:pt x="133430" y="263533"/>
                    </a:lnTo>
                    <a:lnTo>
                      <a:pt x="840507" y="263533"/>
                    </a:lnTo>
                    <a:lnTo>
                      <a:pt x="840507" y="263251"/>
                    </a:lnTo>
                    <a:lnTo>
                      <a:pt x="940812" y="263251"/>
                    </a:lnTo>
                    <a:cubicBezTo>
                      <a:pt x="1010471" y="263251"/>
                      <a:pt x="1064055" y="275455"/>
                      <a:pt x="1101564" y="139471"/>
                    </a:cubicBezTo>
                    <a:cubicBezTo>
                      <a:pt x="1140145" y="3487"/>
                      <a:pt x="1187299" y="0"/>
                      <a:pt x="1187299" y="0"/>
                    </a:cubicBezTo>
                    <a:cubicBezTo>
                      <a:pt x="1187299" y="0"/>
                      <a:pt x="1187299" y="0"/>
                      <a:pt x="706112" y="0"/>
                    </a:cubicBezTo>
                    <a:lnTo>
                      <a:pt x="706112" y="5"/>
                    </a:lnTo>
                    <a:lnTo>
                      <a:pt x="0" y="5"/>
                    </a:lnTo>
                    <a:lnTo>
                      <a:pt x="0" y="26353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55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/>
                  <a:cs typeface="+mn-cs"/>
                </a:endParaRPr>
              </a:p>
            </p:txBody>
          </p:sp>
          <p:sp>
            <p:nvSpPr>
              <p:cNvPr id="76" name="직사각형 75">
                <a:extLst>
                  <a:ext uri="{FF2B5EF4-FFF2-40B4-BE49-F238E27FC236}">
                    <a16:creationId xmlns:a16="http://schemas.microsoft.com/office/drawing/2014/main" id="{0F2E3555-8B45-406D-9049-CD987EAE5D9A}"/>
                  </a:ext>
                </a:extLst>
              </p:cNvPr>
              <p:cNvSpPr/>
              <p:nvPr/>
            </p:nvSpPr>
            <p:spPr>
              <a:xfrm>
                <a:off x="530393" y="2968885"/>
                <a:ext cx="561051" cy="18466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l" rtl="0">
                  <a:spcBef>
                    <a:spcPct val="0"/>
                  </a:spcBef>
                </a:pPr>
                <a:r>
                  <a:rPr lang="ko-KR" altLang="en-US" sz="1200" b="1" kern="1200" spc="-4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rPr>
                  <a:t>금융 업종</a:t>
                </a:r>
              </a:p>
            </p:txBody>
          </p:sp>
        </p:grp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7469329D-EC19-486F-B239-053EE0A23ACA}"/>
              </a:ext>
            </a:extLst>
          </p:cNvPr>
          <p:cNvGrpSpPr/>
          <p:nvPr/>
        </p:nvGrpSpPr>
        <p:grpSpPr>
          <a:xfrm>
            <a:off x="3263787" y="4689168"/>
            <a:ext cx="2736000" cy="1631211"/>
            <a:chOff x="3263787" y="4689168"/>
            <a:chExt cx="2736000" cy="1631211"/>
          </a:xfrm>
        </p:grpSpPr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3B27A656-B4EA-4CDF-B588-8FDAF853F8A3}"/>
                </a:ext>
              </a:extLst>
            </p:cNvPr>
            <p:cNvSpPr/>
            <p:nvPr/>
          </p:nvSpPr>
          <p:spPr>
            <a:xfrm>
              <a:off x="3263787" y="4952379"/>
              <a:ext cx="2736000" cy="136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12700" dir="16200000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0" bIns="0" rtlCol="0" anchor="t" anchorCtr="0"/>
            <a:lstStyle/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오메가</a:t>
              </a:r>
              <a:r>
                <a:rPr lang="en-US" altLang="ko-KR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3 </a:t>
              </a:r>
              <a:r>
                <a:rPr lang="ko-KR" altLang="en-US" sz="1050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시장 </a:t>
              </a:r>
              <a:r>
                <a:rPr lang="en-US" altLang="ko-KR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STP 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비타민 마케팅 전략 수립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키성장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 건강기능식품 이용행태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프로바이오틱스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 이용행태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다이어트 건강기능식품 수용도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단백질 음료 신제품 런칭 전략 조사 </a:t>
              </a:r>
            </a:p>
          </p:txBody>
        </p:sp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id="{87A74C61-5829-47E5-8C2A-78FDDDD799C6}"/>
                </a:ext>
              </a:extLst>
            </p:cNvPr>
            <p:cNvGrpSpPr/>
            <p:nvPr/>
          </p:nvGrpSpPr>
          <p:grpSpPr>
            <a:xfrm>
              <a:off x="3335611" y="4689168"/>
              <a:ext cx="1332028" cy="252000"/>
              <a:chOff x="3251684" y="2924944"/>
              <a:chExt cx="1332028" cy="252000"/>
            </a:xfrm>
          </p:grpSpPr>
          <p:sp>
            <p:nvSpPr>
              <p:cNvPr id="78" name="자유형 145">
                <a:extLst>
                  <a:ext uri="{FF2B5EF4-FFF2-40B4-BE49-F238E27FC236}">
                    <a16:creationId xmlns:a16="http://schemas.microsoft.com/office/drawing/2014/main" id="{623D08A6-5A2C-45A8-B1A8-535793A2F441}"/>
                  </a:ext>
                </a:extLst>
              </p:cNvPr>
              <p:cNvSpPr/>
              <p:nvPr/>
            </p:nvSpPr>
            <p:spPr bwMode="gray">
              <a:xfrm>
                <a:off x="3251684" y="2924944"/>
                <a:ext cx="1080000" cy="252000"/>
              </a:xfrm>
              <a:prstGeom prst="round2SameRect">
                <a:avLst>
                  <a:gd name="adj1" fmla="val 21333"/>
                  <a:gd name="adj2" fmla="val 0"/>
                </a:avLst>
              </a:pr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55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/>
                  <a:cs typeface="+mn-cs"/>
                </a:endParaRPr>
              </a:p>
            </p:txBody>
          </p:sp>
          <p:sp>
            <p:nvSpPr>
              <p:cNvPr id="79" name="자유형 55">
                <a:extLst>
                  <a:ext uri="{FF2B5EF4-FFF2-40B4-BE49-F238E27FC236}">
                    <a16:creationId xmlns:a16="http://schemas.microsoft.com/office/drawing/2014/main" id="{272A26F7-8AE2-4B0D-AC94-A3D1FBAC6EAE}"/>
                  </a:ext>
                </a:extLst>
              </p:cNvPr>
              <p:cNvSpPr/>
              <p:nvPr/>
            </p:nvSpPr>
            <p:spPr bwMode="gray">
              <a:xfrm flipV="1">
                <a:off x="3503712" y="2924944"/>
                <a:ext cx="1080000" cy="252000"/>
              </a:xfrm>
              <a:custGeom>
                <a:avLst/>
                <a:gdLst>
                  <a:gd name="connsiteX0" fmla="*/ 0 w 1187299"/>
                  <a:gd name="connsiteY0" fmla="*/ 263533 h 263533"/>
                  <a:gd name="connsiteX1" fmla="*/ 75846 w 1187299"/>
                  <a:gd name="connsiteY1" fmla="*/ 263533 h 263533"/>
                  <a:gd name="connsiteX2" fmla="*/ 133430 w 1187299"/>
                  <a:gd name="connsiteY2" fmla="*/ 263533 h 263533"/>
                  <a:gd name="connsiteX3" fmla="*/ 840507 w 1187299"/>
                  <a:gd name="connsiteY3" fmla="*/ 263533 h 263533"/>
                  <a:gd name="connsiteX4" fmla="*/ 840507 w 1187299"/>
                  <a:gd name="connsiteY4" fmla="*/ 263251 h 263533"/>
                  <a:gd name="connsiteX5" fmla="*/ 940812 w 1187299"/>
                  <a:gd name="connsiteY5" fmla="*/ 263251 h 263533"/>
                  <a:gd name="connsiteX6" fmla="*/ 1101564 w 1187299"/>
                  <a:gd name="connsiteY6" fmla="*/ 139471 h 263533"/>
                  <a:gd name="connsiteX7" fmla="*/ 1187299 w 1187299"/>
                  <a:gd name="connsiteY7" fmla="*/ 0 h 263533"/>
                  <a:gd name="connsiteX8" fmla="*/ 706112 w 1187299"/>
                  <a:gd name="connsiteY8" fmla="*/ 0 h 263533"/>
                  <a:gd name="connsiteX9" fmla="*/ 706112 w 1187299"/>
                  <a:gd name="connsiteY9" fmla="*/ 5 h 263533"/>
                  <a:gd name="connsiteX10" fmla="*/ 0 w 1187299"/>
                  <a:gd name="connsiteY10" fmla="*/ 5 h 263533"/>
                  <a:gd name="connsiteX11" fmla="*/ 0 w 1187299"/>
                  <a:gd name="connsiteY11" fmla="*/ 263533 h 263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87299" h="263533">
                    <a:moveTo>
                      <a:pt x="0" y="263533"/>
                    </a:moveTo>
                    <a:lnTo>
                      <a:pt x="75846" y="263533"/>
                    </a:lnTo>
                    <a:lnTo>
                      <a:pt x="133430" y="263533"/>
                    </a:lnTo>
                    <a:lnTo>
                      <a:pt x="840507" y="263533"/>
                    </a:lnTo>
                    <a:lnTo>
                      <a:pt x="840507" y="263251"/>
                    </a:lnTo>
                    <a:lnTo>
                      <a:pt x="940812" y="263251"/>
                    </a:lnTo>
                    <a:cubicBezTo>
                      <a:pt x="1010471" y="263251"/>
                      <a:pt x="1064055" y="275455"/>
                      <a:pt x="1101564" y="139471"/>
                    </a:cubicBezTo>
                    <a:cubicBezTo>
                      <a:pt x="1140145" y="3487"/>
                      <a:pt x="1187299" y="0"/>
                      <a:pt x="1187299" y="0"/>
                    </a:cubicBezTo>
                    <a:cubicBezTo>
                      <a:pt x="1187299" y="0"/>
                      <a:pt x="1187299" y="0"/>
                      <a:pt x="706112" y="0"/>
                    </a:cubicBezTo>
                    <a:lnTo>
                      <a:pt x="706112" y="5"/>
                    </a:lnTo>
                    <a:lnTo>
                      <a:pt x="0" y="5"/>
                    </a:lnTo>
                    <a:lnTo>
                      <a:pt x="0" y="26353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55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/>
                  <a:cs typeface="+mn-cs"/>
                </a:endParaRPr>
              </a:p>
            </p:txBody>
          </p:sp>
          <p:sp>
            <p:nvSpPr>
              <p:cNvPr id="80" name="직사각형 79">
                <a:extLst>
                  <a:ext uri="{FF2B5EF4-FFF2-40B4-BE49-F238E27FC236}">
                    <a16:creationId xmlns:a16="http://schemas.microsoft.com/office/drawing/2014/main" id="{1329702E-E009-4520-96C3-585C5C71AEC8}"/>
                  </a:ext>
                </a:extLst>
              </p:cNvPr>
              <p:cNvSpPr/>
              <p:nvPr/>
            </p:nvSpPr>
            <p:spPr>
              <a:xfrm>
                <a:off x="3446717" y="2968885"/>
                <a:ext cx="796372" cy="18466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l" rtl="0">
                  <a:spcBef>
                    <a:spcPct val="0"/>
                  </a:spcBef>
                </a:pPr>
                <a:r>
                  <a:rPr lang="ko-KR" altLang="en-US" sz="1200" b="1" kern="1200" spc="-4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rPr>
                  <a:t>건강기능식품</a:t>
                </a:r>
              </a:p>
            </p:txBody>
          </p:sp>
        </p:grp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40CF1261-1140-42D9-A08E-B147081FF93F}"/>
              </a:ext>
            </a:extLst>
          </p:cNvPr>
          <p:cNvGrpSpPr/>
          <p:nvPr/>
        </p:nvGrpSpPr>
        <p:grpSpPr>
          <a:xfrm>
            <a:off x="6192214" y="4689168"/>
            <a:ext cx="2736000" cy="1631211"/>
            <a:chOff x="6192214" y="4689168"/>
            <a:chExt cx="2736000" cy="1631211"/>
          </a:xfrm>
        </p:grpSpPr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2D81840B-15A0-42A1-932F-151AFD1B9D86}"/>
                </a:ext>
              </a:extLst>
            </p:cNvPr>
            <p:cNvSpPr/>
            <p:nvPr/>
          </p:nvSpPr>
          <p:spPr>
            <a:xfrm>
              <a:off x="6192214" y="4952379"/>
              <a:ext cx="2736000" cy="136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12700" dir="16200000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0" bIns="0" rtlCol="0" anchor="t" anchorCtr="0"/>
            <a:lstStyle/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두통약 브랜드 인덱스 </a:t>
              </a:r>
              <a:r>
                <a:rPr lang="ko-KR" altLang="en-US" sz="1050" kern="1200" spc="-4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트래킹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대상포진 인식 및 예방 실태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치질약에 대한 소비자 인식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치매예방 관련 의약품 수용도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라식 수술 행태 및 고객 니즈 파악 조사</a:t>
              </a:r>
            </a:p>
          </p:txBody>
        </p:sp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9F4CF8A7-6253-447C-B758-2DD2ADFD621D}"/>
                </a:ext>
              </a:extLst>
            </p:cNvPr>
            <p:cNvGrpSpPr/>
            <p:nvPr/>
          </p:nvGrpSpPr>
          <p:grpSpPr>
            <a:xfrm>
              <a:off x="6264038" y="4689168"/>
              <a:ext cx="1332028" cy="252000"/>
              <a:chOff x="6354480" y="2924944"/>
              <a:chExt cx="1332028" cy="252000"/>
            </a:xfrm>
          </p:grpSpPr>
          <p:sp>
            <p:nvSpPr>
              <p:cNvPr id="82" name="자유형 145">
                <a:extLst>
                  <a:ext uri="{FF2B5EF4-FFF2-40B4-BE49-F238E27FC236}">
                    <a16:creationId xmlns:a16="http://schemas.microsoft.com/office/drawing/2014/main" id="{38103C3B-0C9B-4124-A1D2-871670A19027}"/>
                  </a:ext>
                </a:extLst>
              </p:cNvPr>
              <p:cNvSpPr/>
              <p:nvPr/>
            </p:nvSpPr>
            <p:spPr bwMode="gray">
              <a:xfrm>
                <a:off x="6354480" y="2924944"/>
                <a:ext cx="1080000" cy="252000"/>
              </a:xfrm>
              <a:prstGeom prst="round2SameRect">
                <a:avLst>
                  <a:gd name="adj1" fmla="val 21333"/>
                  <a:gd name="adj2" fmla="val 0"/>
                </a:avLst>
              </a:pr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55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/>
                  <a:cs typeface="+mn-cs"/>
                </a:endParaRPr>
              </a:p>
            </p:txBody>
          </p:sp>
          <p:sp>
            <p:nvSpPr>
              <p:cNvPr id="83" name="자유형 55">
                <a:extLst>
                  <a:ext uri="{FF2B5EF4-FFF2-40B4-BE49-F238E27FC236}">
                    <a16:creationId xmlns:a16="http://schemas.microsoft.com/office/drawing/2014/main" id="{159C84D1-FB47-4647-8137-3187BB1BF536}"/>
                  </a:ext>
                </a:extLst>
              </p:cNvPr>
              <p:cNvSpPr/>
              <p:nvPr/>
            </p:nvSpPr>
            <p:spPr bwMode="gray">
              <a:xfrm flipV="1">
                <a:off x="6606508" y="2924944"/>
                <a:ext cx="1080000" cy="252000"/>
              </a:xfrm>
              <a:custGeom>
                <a:avLst/>
                <a:gdLst>
                  <a:gd name="connsiteX0" fmla="*/ 0 w 1187299"/>
                  <a:gd name="connsiteY0" fmla="*/ 263533 h 263533"/>
                  <a:gd name="connsiteX1" fmla="*/ 75846 w 1187299"/>
                  <a:gd name="connsiteY1" fmla="*/ 263533 h 263533"/>
                  <a:gd name="connsiteX2" fmla="*/ 133430 w 1187299"/>
                  <a:gd name="connsiteY2" fmla="*/ 263533 h 263533"/>
                  <a:gd name="connsiteX3" fmla="*/ 840507 w 1187299"/>
                  <a:gd name="connsiteY3" fmla="*/ 263533 h 263533"/>
                  <a:gd name="connsiteX4" fmla="*/ 840507 w 1187299"/>
                  <a:gd name="connsiteY4" fmla="*/ 263251 h 263533"/>
                  <a:gd name="connsiteX5" fmla="*/ 940812 w 1187299"/>
                  <a:gd name="connsiteY5" fmla="*/ 263251 h 263533"/>
                  <a:gd name="connsiteX6" fmla="*/ 1101564 w 1187299"/>
                  <a:gd name="connsiteY6" fmla="*/ 139471 h 263533"/>
                  <a:gd name="connsiteX7" fmla="*/ 1187299 w 1187299"/>
                  <a:gd name="connsiteY7" fmla="*/ 0 h 263533"/>
                  <a:gd name="connsiteX8" fmla="*/ 706112 w 1187299"/>
                  <a:gd name="connsiteY8" fmla="*/ 0 h 263533"/>
                  <a:gd name="connsiteX9" fmla="*/ 706112 w 1187299"/>
                  <a:gd name="connsiteY9" fmla="*/ 5 h 263533"/>
                  <a:gd name="connsiteX10" fmla="*/ 0 w 1187299"/>
                  <a:gd name="connsiteY10" fmla="*/ 5 h 263533"/>
                  <a:gd name="connsiteX11" fmla="*/ 0 w 1187299"/>
                  <a:gd name="connsiteY11" fmla="*/ 263533 h 263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87299" h="263533">
                    <a:moveTo>
                      <a:pt x="0" y="263533"/>
                    </a:moveTo>
                    <a:lnTo>
                      <a:pt x="75846" y="263533"/>
                    </a:lnTo>
                    <a:lnTo>
                      <a:pt x="133430" y="263533"/>
                    </a:lnTo>
                    <a:lnTo>
                      <a:pt x="840507" y="263533"/>
                    </a:lnTo>
                    <a:lnTo>
                      <a:pt x="840507" y="263251"/>
                    </a:lnTo>
                    <a:lnTo>
                      <a:pt x="940812" y="263251"/>
                    </a:lnTo>
                    <a:cubicBezTo>
                      <a:pt x="1010471" y="263251"/>
                      <a:pt x="1064055" y="275455"/>
                      <a:pt x="1101564" y="139471"/>
                    </a:cubicBezTo>
                    <a:cubicBezTo>
                      <a:pt x="1140145" y="3487"/>
                      <a:pt x="1187299" y="0"/>
                      <a:pt x="1187299" y="0"/>
                    </a:cubicBezTo>
                    <a:cubicBezTo>
                      <a:pt x="1187299" y="0"/>
                      <a:pt x="1187299" y="0"/>
                      <a:pt x="706112" y="0"/>
                    </a:cubicBezTo>
                    <a:lnTo>
                      <a:pt x="706112" y="5"/>
                    </a:lnTo>
                    <a:lnTo>
                      <a:pt x="0" y="5"/>
                    </a:lnTo>
                    <a:lnTo>
                      <a:pt x="0" y="26353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55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/>
                  <a:cs typeface="+mn-cs"/>
                </a:endParaRPr>
              </a:p>
            </p:txBody>
          </p:sp>
          <p:sp>
            <p:nvSpPr>
              <p:cNvPr id="84" name="직사각형 83">
                <a:extLst>
                  <a:ext uri="{FF2B5EF4-FFF2-40B4-BE49-F238E27FC236}">
                    <a16:creationId xmlns:a16="http://schemas.microsoft.com/office/drawing/2014/main" id="{2340365C-4481-4E22-B8FE-D44CF951DB6C}"/>
                  </a:ext>
                </a:extLst>
              </p:cNvPr>
              <p:cNvSpPr/>
              <p:nvPr/>
            </p:nvSpPr>
            <p:spPr>
              <a:xfrm>
                <a:off x="6549513" y="2968885"/>
                <a:ext cx="398186" cy="18466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l" rtl="0">
                  <a:spcBef>
                    <a:spcPct val="0"/>
                  </a:spcBef>
                </a:pPr>
                <a:r>
                  <a:rPr lang="ko-KR" altLang="en-US" sz="1200" b="1" kern="1200" spc="-4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rPr>
                  <a:t>의약품</a:t>
                </a:r>
              </a:p>
            </p:txBody>
          </p:sp>
        </p:grp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A60F4D6C-07C5-4C98-A33B-F34E5B476DC9}"/>
              </a:ext>
            </a:extLst>
          </p:cNvPr>
          <p:cNvGrpSpPr/>
          <p:nvPr/>
        </p:nvGrpSpPr>
        <p:grpSpPr>
          <a:xfrm>
            <a:off x="9120640" y="4689168"/>
            <a:ext cx="2736000" cy="1631211"/>
            <a:chOff x="9120640" y="4689168"/>
            <a:chExt cx="2736000" cy="1631211"/>
          </a:xfrm>
        </p:grpSpPr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B4FF954B-F258-4175-914C-6D53E558857D}"/>
                </a:ext>
              </a:extLst>
            </p:cNvPr>
            <p:cNvSpPr/>
            <p:nvPr/>
          </p:nvSpPr>
          <p:spPr>
            <a:xfrm>
              <a:off x="9120640" y="4952379"/>
              <a:ext cx="2736000" cy="136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dist="12700" dir="16200000" rotWithShape="0">
                <a:schemeClr val="bg1">
                  <a:lumMod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0" bIns="0" rtlCol="0" anchor="t" anchorCtr="0"/>
            <a:lstStyle/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자동차 회사 체험관 리뉴얼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여행 어플 이용행태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부동산 어플 이용행태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기부</a:t>
              </a:r>
              <a:r>
                <a:rPr lang="en-US" altLang="ko-KR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/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후원 실태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가정용 </a:t>
              </a:r>
              <a:r>
                <a:rPr lang="ko-KR" altLang="en-US" sz="1050" kern="1200" spc="-4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커피머신</a:t>
              </a: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 관련 소비자 조사</a:t>
              </a:r>
            </a:p>
            <a:p>
              <a: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ko-KR" altLang="en-US" sz="105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광고 효과 조사 다수 진행</a:t>
              </a:r>
            </a:p>
          </p:txBody>
        </p:sp>
        <p:grpSp>
          <p:nvGrpSpPr>
            <p:cNvPr id="85" name="그룹 84">
              <a:extLst>
                <a:ext uri="{FF2B5EF4-FFF2-40B4-BE49-F238E27FC236}">
                  <a16:creationId xmlns:a16="http://schemas.microsoft.com/office/drawing/2014/main" id="{1664C5EE-5778-4981-B1CF-8B08EF16E8F4}"/>
                </a:ext>
              </a:extLst>
            </p:cNvPr>
            <p:cNvGrpSpPr/>
            <p:nvPr/>
          </p:nvGrpSpPr>
          <p:grpSpPr>
            <a:xfrm>
              <a:off x="9192464" y="4689168"/>
              <a:ext cx="1332028" cy="252000"/>
              <a:chOff x="9228348" y="2924944"/>
              <a:chExt cx="1332028" cy="252000"/>
            </a:xfrm>
          </p:grpSpPr>
          <p:sp>
            <p:nvSpPr>
              <p:cNvPr id="86" name="자유형 145">
                <a:extLst>
                  <a:ext uri="{FF2B5EF4-FFF2-40B4-BE49-F238E27FC236}">
                    <a16:creationId xmlns:a16="http://schemas.microsoft.com/office/drawing/2014/main" id="{5AA0BB39-57A9-496A-BEC7-BDE12F9FC71F}"/>
                  </a:ext>
                </a:extLst>
              </p:cNvPr>
              <p:cNvSpPr/>
              <p:nvPr/>
            </p:nvSpPr>
            <p:spPr bwMode="gray">
              <a:xfrm>
                <a:off x="9228348" y="2924944"/>
                <a:ext cx="1080000" cy="252000"/>
              </a:xfrm>
              <a:prstGeom prst="round2SameRect">
                <a:avLst>
                  <a:gd name="adj1" fmla="val 21333"/>
                  <a:gd name="adj2" fmla="val 0"/>
                </a:avLst>
              </a:pr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55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/>
                  <a:cs typeface="+mn-cs"/>
                </a:endParaRPr>
              </a:p>
            </p:txBody>
          </p:sp>
          <p:sp>
            <p:nvSpPr>
              <p:cNvPr id="87" name="자유형 55">
                <a:extLst>
                  <a:ext uri="{FF2B5EF4-FFF2-40B4-BE49-F238E27FC236}">
                    <a16:creationId xmlns:a16="http://schemas.microsoft.com/office/drawing/2014/main" id="{9D6C0E6E-FE89-434C-8474-3841934E8C3F}"/>
                  </a:ext>
                </a:extLst>
              </p:cNvPr>
              <p:cNvSpPr/>
              <p:nvPr/>
            </p:nvSpPr>
            <p:spPr bwMode="gray">
              <a:xfrm flipV="1">
                <a:off x="9480376" y="2924944"/>
                <a:ext cx="1080000" cy="252000"/>
              </a:xfrm>
              <a:custGeom>
                <a:avLst/>
                <a:gdLst>
                  <a:gd name="connsiteX0" fmla="*/ 0 w 1187299"/>
                  <a:gd name="connsiteY0" fmla="*/ 263533 h 263533"/>
                  <a:gd name="connsiteX1" fmla="*/ 75846 w 1187299"/>
                  <a:gd name="connsiteY1" fmla="*/ 263533 h 263533"/>
                  <a:gd name="connsiteX2" fmla="*/ 133430 w 1187299"/>
                  <a:gd name="connsiteY2" fmla="*/ 263533 h 263533"/>
                  <a:gd name="connsiteX3" fmla="*/ 840507 w 1187299"/>
                  <a:gd name="connsiteY3" fmla="*/ 263533 h 263533"/>
                  <a:gd name="connsiteX4" fmla="*/ 840507 w 1187299"/>
                  <a:gd name="connsiteY4" fmla="*/ 263251 h 263533"/>
                  <a:gd name="connsiteX5" fmla="*/ 940812 w 1187299"/>
                  <a:gd name="connsiteY5" fmla="*/ 263251 h 263533"/>
                  <a:gd name="connsiteX6" fmla="*/ 1101564 w 1187299"/>
                  <a:gd name="connsiteY6" fmla="*/ 139471 h 263533"/>
                  <a:gd name="connsiteX7" fmla="*/ 1187299 w 1187299"/>
                  <a:gd name="connsiteY7" fmla="*/ 0 h 263533"/>
                  <a:gd name="connsiteX8" fmla="*/ 706112 w 1187299"/>
                  <a:gd name="connsiteY8" fmla="*/ 0 h 263533"/>
                  <a:gd name="connsiteX9" fmla="*/ 706112 w 1187299"/>
                  <a:gd name="connsiteY9" fmla="*/ 5 h 263533"/>
                  <a:gd name="connsiteX10" fmla="*/ 0 w 1187299"/>
                  <a:gd name="connsiteY10" fmla="*/ 5 h 263533"/>
                  <a:gd name="connsiteX11" fmla="*/ 0 w 1187299"/>
                  <a:gd name="connsiteY11" fmla="*/ 263533 h 263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187299" h="263533">
                    <a:moveTo>
                      <a:pt x="0" y="263533"/>
                    </a:moveTo>
                    <a:lnTo>
                      <a:pt x="75846" y="263533"/>
                    </a:lnTo>
                    <a:lnTo>
                      <a:pt x="133430" y="263533"/>
                    </a:lnTo>
                    <a:lnTo>
                      <a:pt x="840507" y="263533"/>
                    </a:lnTo>
                    <a:lnTo>
                      <a:pt x="840507" y="263251"/>
                    </a:lnTo>
                    <a:lnTo>
                      <a:pt x="940812" y="263251"/>
                    </a:lnTo>
                    <a:cubicBezTo>
                      <a:pt x="1010471" y="263251"/>
                      <a:pt x="1064055" y="275455"/>
                      <a:pt x="1101564" y="139471"/>
                    </a:cubicBezTo>
                    <a:cubicBezTo>
                      <a:pt x="1140145" y="3487"/>
                      <a:pt x="1187299" y="0"/>
                      <a:pt x="1187299" y="0"/>
                    </a:cubicBezTo>
                    <a:cubicBezTo>
                      <a:pt x="1187299" y="0"/>
                      <a:pt x="1187299" y="0"/>
                      <a:pt x="706112" y="0"/>
                    </a:cubicBezTo>
                    <a:lnTo>
                      <a:pt x="706112" y="5"/>
                    </a:lnTo>
                    <a:lnTo>
                      <a:pt x="0" y="5"/>
                    </a:lnTo>
                    <a:lnTo>
                      <a:pt x="0" y="26353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wrap="square" rtlCol="0" anchor="ctr">
                <a:noAutofit/>
              </a:bodyPr>
              <a:lstStyle>
                <a:defPPr>
                  <a:defRPr lang="ko-KR"/>
                </a:defPPr>
                <a:lvl1pPr marL="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1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555" b="0" i="0" u="none" strike="noStrike" kern="1200" cap="none" spc="0" normalizeH="0" baseline="0" noProof="0">
                  <a:ln>
                    <a:solidFill>
                      <a:prstClr val="white">
                        <a:alpha val="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맑은 고딕"/>
                  <a:cs typeface="+mn-cs"/>
                </a:endParaRPr>
              </a:p>
            </p:txBody>
          </p:sp>
          <p:sp>
            <p:nvSpPr>
              <p:cNvPr id="88" name="직사각형 87">
                <a:extLst>
                  <a:ext uri="{FF2B5EF4-FFF2-40B4-BE49-F238E27FC236}">
                    <a16:creationId xmlns:a16="http://schemas.microsoft.com/office/drawing/2014/main" id="{3196318C-08F0-4E5E-B543-B8ABB4414E86}"/>
                  </a:ext>
                </a:extLst>
              </p:cNvPr>
              <p:cNvSpPr/>
              <p:nvPr/>
            </p:nvSpPr>
            <p:spPr>
              <a:xfrm>
                <a:off x="9423381" y="2968885"/>
                <a:ext cx="265457" cy="18466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rtlCol="0" anchor="ctr">
                <a:spAutoFit/>
              </a:bodyPr>
              <a:lstStyle/>
              <a:p>
                <a:pPr algn="l" rtl="0">
                  <a:spcBef>
                    <a:spcPct val="0"/>
                  </a:spcBef>
                </a:pPr>
                <a:r>
                  <a:rPr lang="ko-KR" altLang="en-US" sz="1200" b="1" kern="1200" spc="-40" dirty="0">
                    <a:ln>
                      <a:solidFill>
                        <a:schemeClr val="bg1"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rPr>
                  <a:t>기타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56072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>
            <a:extLst>
              <a:ext uri="{FF2B5EF4-FFF2-40B4-BE49-F238E27FC236}">
                <a16:creationId xmlns:a16="http://schemas.microsoft.com/office/drawing/2014/main" id="{BC27D134-7EBD-48BD-A130-8C9C3E29C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리서치 서비스 범위</a:t>
            </a:r>
            <a:endParaRPr lang="en-US" altLang="ko-KR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D158C574-555F-4092-BF25-E9E444E27806}"/>
              </a:ext>
            </a:extLst>
          </p:cNvPr>
          <p:cNvSpPr/>
          <p:nvPr/>
        </p:nvSpPr>
        <p:spPr>
          <a:xfrm>
            <a:off x="336000" y="656692"/>
            <a:ext cx="11520000" cy="36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>
              <a:spcBef>
                <a:spcPct val="0"/>
              </a:spcBef>
            </a:pPr>
            <a:r>
              <a:rPr lang="ko-KR" altLang="en-US" sz="16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고객 맞춤 리서치 서비스 제공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6CD638-9C87-4762-8EA6-1F6586F3A205}"/>
              </a:ext>
            </a:extLst>
          </p:cNvPr>
          <p:cNvSpPr txBox="1"/>
          <p:nvPr/>
        </p:nvSpPr>
        <p:spPr>
          <a:xfrm>
            <a:off x="336000" y="1052736"/>
            <a:ext cx="11520000" cy="304305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/>
          <a:p>
            <a:pPr algn="ctr" rtl="0">
              <a:lnSpc>
                <a:spcPct val="110000"/>
              </a:lnSpc>
              <a:spcBef>
                <a:spcPts val="400"/>
              </a:spcBef>
              <a:buClr>
                <a:schemeClr val="bg1">
                  <a:lumMod val="50000"/>
                </a:schemeClr>
              </a:buClr>
            </a:pPr>
            <a:r>
              <a:rPr lang="ko-KR" altLang="en-US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시온리서치는 조사 기획부터 전략 보고서 작성까지 </a:t>
            </a:r>
            <a:r>
              <a: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Full </a:t>
            </a:r>
            <a:r>
              <a:rPr lang="ko-KR" altLang="en-US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서비스 제공은 기본이며</a:t>
            </a:r>
            <a:r>
              <a: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ko-KR" altLang="en-US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고객의 니즈에 따른 맞춤 서비스를 제공합니다</a:t>
            </a:r>
            <a:r>
              <a: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7B3CDE3C-A4F4-46EA-AD7E-5314822A333C}"/>
              </a:ext>
            </a:extLst>
          </p:cNvPr>
          <p:cNvGrpSpPr/>
          <p:nvPr/>
        </p:nvGrpSpPr>
        <p:grpSpPr>
          <a:xfrm>
            <a:off x="335360" y="2096852"/>
            <a:ext cx="11521160" cy="4212276"/>
            <a:chOff x="335360" y="2096852"/>
            <a:chExt cx="11521160" cy="4212276"/>
          </a:xfrm>
        </p:grpSpPr>
        <p:sp>
          <p:nvSpPr>
            <p:cNvPr id="8" name="object 8"/>
            <p:cNvSpPr txBox="1"/>
            <p:nvPr/>
          </p:nvSpPr>
          <p:spPr>
            <a:xfrm>
              <a:off x="695400" y="3032956"/>
              <a:ext cx="2520000" cy="113005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8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algn="ctr">
                <a:lnSpc>
                  <a:spcPct val="110000"/>
                </a:lnSpc>
                <a:spcBef>
                  <a:spcPts val="400"/>
                </a:spcBef>
              </a:pPr>
              <a:r>
                <a:rPr sz="1600" dirty="0" err="1">
                  <a:solidFill>
                    <a:schemeClr val="tx2"/>
                  </a:solidFill>
                </a:rPr>
                <a:t>정량</a:t>
              </a:r>
              <a:r>
                <a:rPr lang="en-US" sz="1600" dirty="0">
                  <a:solidFill>
                    <a:schemeClr val="tx2"/>
                  </a:solidFill>
                </a:rPr>
                <a:t> </a:t>
              </a:r>
              <a:r>
                <a:rPr sz="1600" dirty="0" err="1">
                  <a:solidFill>
                    <a:schemeClr val="tx2"/>
                  </a:solidFill>
                </a:rPr>
                <a:t>조사</a:t>
              </a:r>
              <a:br>
                <a:rPr lang="en-US" sz="1600" dirty="0">
                  <a:solidFill>
                    <a:schemeClr val="tx2"/>
                  </a:solidFill>
                </a:rPr>
              </a:br>
              <a:endParaRPr lang="en-US" sz="1200" dirty="0">
                <a:solidFill>
                  <a:schemeClr val="tx2"/>
                </a:solidFill>
              </a:endParaRPr>
            </a:p>
            <a:p>
              <a:pPr algn="ctr">
                <a:lnSpc>
                  <a:spcPct val="110000"/>
                </a:lnSpc>
                <a:spcBef>
                  <a:spcPts val="400"/>
                </a:spcBef>
              </a:pPr>
              <a:r>
                <a:rPr lang="ko-KR" altLang="en-US" sz="1200" b="0" dirty="0" err="1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수치화된</a:t>
              </a:r>
              <a:r>
                <a:rPr lang="ko-KR" altLang="en-US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데이터를 통해 </a:t>
              </a:r>
              <a:br>
                <a:rPr lang="en-US" altLang="ko-KR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객관적인 시장 동향과 </a:t>
              </a:r>
              <a:br>
                <a:rPr lang="en-US" altLang="ko-KR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소비자 행동을 분석합니다</a:t>
              </a:r>
              <a:endParaRPr lang="en-US" altLang="ko-KR" sz="1200" b="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45" name="그룹 44">
              <a:extLst>
                <a:ext uri="{FF2B5EF4-FFF2-40B4-BE49-F238E27FC236}">
                  <a16:creationId xmlns:a16="http://schemas.microsoft.com/office/drawing/2014/main" id="{4A7E3C70-AED1-4A3B-A3C5-F847D364E044}"/>
                </a:ext>
              </a:extLst>
            </p:cNvPr>
            <p:cNvGrpSpPr/>
            <p:nvPr/>
          </p:nvGrpSpPr>
          <p:grpSpPr>
            <a:xfrm>
              <a:off x="1415350" y="2096852"/>
              <a:ext cx="1080100" cy="722696"/>
              <a:chOff x="1271484" y="2359284"/>
              <a:chExt cx="1080100" cy="722696"/>
            </a:xfrm>
          </p:grpSpPr>
          <p:sp>
            <p:nvSpPr>
              <p:cNvPr id="29" name="육각형 28">
                <a:extLst>
                  <a:ext uri="{FF2B5EF4-FFF2-40B4-BE49-F238E27FC236}">
                    <a16:creationId xmlns:a16="http://schemas.microsoft.com/office/drawing/2014/main" id="{4077F4B1-FBC3-4C49-A758-AF2885DD4612}"/>
                  </a:ext>
                </a:extLst>
              </p:cNvPr>
              <p:cNvSpPr/>
              <p:nvPr/>
            </p:nvSpPr>
            <p:spPr>
              <a:xfrm>
                <a:off x="1379534" y="2359284"/>
                <a:ext cx="864000" cy="720000"/>
              </a:xfrm>
              <a:prstGeom prst="hexagon">
                <a:avLst>
                  <a:gd name="adj" fmla="val 26427"/>
                  <a:gd name="vf" fmla="val 115470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33" name="화살표: 갈매기형 수장 32">
                <a:extLst>
                  <a:ext uri="{FF2B5EF4-FFF2-40B4-BE49-F238E27FC236}">
                    <a16:creationId xmlns:a16="http://schemas.microsoft.com/office/drawing/2014/main" id="{8D73A2DA-A68C-47F6-9084-A96A85E6D4CC}"/>
                  </a:ext>
                </a:extLst>
              </p:cNvPr>
              <p:cNvSpPr/>
              <p:nvPr/>
            </p:nvSpPr>
            <p:spPr>
              <a:xfrm>
                <a:off x="2135584" y="2361980"/>
                <a:ext cx="216000" cy="720000"/>
              </a:xfrm>
              <a:prstGeom prst="chevron">
                <a:avLst>
                  <a:gd name="adj" fmla="val 91181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화살표: 갈매기형 수장 33">
                <a:extLst>
                  <a:ext uri="{FF2B5EF4-FFF2-40B4-BE49-F238E27FC236}">
                    <a16:creationId xmlns:a16="http://schemas.microsoft.com/office/drawing/2014/main" id="{14B8B2D2-C662-4BB1-ADCB-0872768F9B48}"/>
                  </a:ext>
                </a:extLst>
              </p:cNvPr>
              <p:cNvSpPr/>
              <p:nvPr/>
            </p:nvSpPr>
            <p:spPr>
              <a:xfrm flipH="1">
                <a:off x="1271484" y="2361980"/>
                <a:ext cx="216000" cy="720000"/>
              </a:xfrm>
              <a:prstGeom prst="chevron">
                <a:avLst>
                  <a:gd name="adj" fmla="val 91181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36" name="직선 연결선 35">
              <a:extLst>
                <a:ext uri="{FF2B5EF4-FFF2-40B4-BE49-F238E27FC236}">
                  <a16:creationId xmlns:a16="http://schemas.microsoft.com/office/drawing/2014/main" id="{D8B88347-B042-48B1-B51F-0AA26BBEA94C}"/>
                </a:ext>
              </a:extLst>
            </p:cNvPr>
            <p:cNvCxnSpPr>
              <a:cxnSpLocks/>
            </p:cNvCxnSpPr>
            <p:nvPr/>
          </p:nvCxnSpPr>
          <p:spPr>
            <a:xfrm>
              <a:off x="335360" y="2456852"/>
              <a:ext cx="1080000" cy="2696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연결선 36">
              <a:extLst>
                <a:ext uri="{FF2B5EF4-FFF2-40B4-BE49-F238E27FC236}">
                  <a16:creationId xmlns:a16="http://schemas.microsoft.com/office/drawing/2014/main" id="{68DB3AD9-166D-4D40-A131-C37C28BCE5BF}"/>
                </a:ext>
              </a:extLst>
            </p:cNvPr>
            <p:cNvCxnSpPr/>
            <p:nvPr/>
          </p:nvCxnSpPr>
          <p:spPr>
            <a:xfrm>
              <a:off x="10776520" y="2456852"/>
              <a:ext cx="1080000" cy="2696"/>
            </a:xfrm>
            <a:prstGeom prst="line">
              <a:avLst/>
            </a:prstGeom>
            <a:ln w="19050">
              <a:solidFill>
                <a:schemeClr val="tx2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bject 8">
              <a:extLst>
                <a:ext uri="{FF2B5EF4-FFF2-40B4-BE49-F238E27FC236}">
                  <a16:creationId xmlns:a16="http://schemas.microsoft.com/office/drawing/2014/main" id="{71D65042-6962-4E01-906F-32F78E9EA397}"/>
                </a:ext>
              </a:extLst>
            </p:cNvPr>
            <p:cNvSpPr txBox="1"/>
            <p:nvPr/>
          </p:nvSpPr>
          <p:spPr>
            <a:xfrm>
              <a:off x="3455707" y="3032956"/>
              <a:ext cx="2520000" cy="113005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8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algn="ctr">
                <a:lnSpc>
                  <a:spcPct val="110000"/>
                </a:lnSpc>
                <a:spcBef>
                  <a:spcPts val="400"/>
                </a:spcBef>
              </a:pPr>
              <a:r>
                <a:rPr sz="1600" dirty="0">
                  <a:solidFill>
                    <a:schemeClr val="tx2"/>
                  </a:solidFill>
                </a:rPr>
                <a:t>정</a:t>
              </a:r>
              <a:r>
                <a:rPr lang="ko-KR" altLang="en-US" sz="1600" dirty="0">
                  <a:solidFill>
                    <a:schemeClr val="tx2"/>
                  </a:solidFill>
                </a:rPr>
                <a:t>성 </a:t>
              </a:r>
              <a:r>
                <a:rPr sz="1600" dirty="0" err="1">
                  <a:solidFill>
                    <a:schemeClr val="tx2"/>
                  </a:solidFill>
                </a:rPr>
                <a:t>조사</a:t>
              </a:r>
              <a:br>
                <a:rPr lang="en-US" sz="1600" dirty="0">
                  <a:solidFill>
                    <a:schemeClr val="tx2"/>
                  </a:solidFill>
                </a:rPr>
              </a:br>
              <a:endParaRPr lang="en-US" sz="1200" dirty="0">
                <a:solidFill>
                  <a:schemeClr val="tx2"/>
                </a:solidFill>
              </a:endParaRPr>
            </a:p>
            <a:p>
              <a:pPr algn="ctr">
                <a:lnSpc>
                  <a:spcPct val="110000"/>
                </a:lnSpc>
                <a:spcBef>
                  <a:spcPts val="400"/>
                </a:spcBef>
              </a:pPr>
              <a:r>
                <a:rPr lang="ko-KR" altLang="en-US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소비자의 심층적인 의견과 </a:t>
              </a:r>
              <a:br>
                <a:rPr lang="en-US" altLang="ko-KR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감정</a:t>
              </a:r>
              <a:r>
                <a:rPr lang="en-US" altLang="ko-KR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, </a:t>
              </a:r>
              <a:r>
                <a:rPr lang="ko-KR" altLang="en-US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니즈를 파악하는 </a:t>
              </a:r>
              <a:br>
                <a:rPr lang="en-US" altLang="ko-KR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질적 연구를 진행합니다</a:t>
              </a:r>
              <a:endParaRPr lang="en-US" altLang="ko-KR" sz="1200" b="0" dirty="0" err="1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bject 8">
              <a:extLst>
                <a:ext uri="{FF2B5EF4-FFF2-40B4-BE49-F238E27FC236}">
                  <a16:creationId xmlns:a16="http://schemas.microsoft.com/office/drawing/2014/main" id="{E3E7F21C-7AB0-4CA9-8245-F6FE6CAA4085}"/>
                </a:ext>
              </a:extLst>
            </p:cNvPr>
            <p:cNvSpPr txBox="1"/>
            <p:nvPr/>
          </p:nvSpPr>
          <p:spPr>
            <a:xfrm>
              <a:off x="6216014" y="3032956"/>
              <a:ext cx="2520000" cy="1130053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8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algn="ctr">
                <a:lnSpc>
                  <a:spcPct val="110000"/>
                </a:lnSpc>
                <a:spcBef>
                  <a:spcPts val="400"/>
                </a:spcBef>
              </a:pPr>
              <a:r>
                <a:rPr lang="ko-KR" altLang="en-US" sz="1600" dirty="0">
                  <a:solidFill>
                    <a:schemeClr val="tx2"/>
                  </a:solidFill>
                </a:rPr>
                <a:t>오프라인 </a:t>
              </a:r>
              <a:r>
                <a:rPr sz="1600" dirty="0" err="1">
                  <a:solidFill>
                    <a:schemeClr val="tx2"/>
                  </a:solidFill>
                </a:rPr>
                <a:t>정량</a:t>
              </a:r>
              <a:r>
                <a:rPr lang="en-US" sz="1600" dirty="0">
                  <a:solidFill>
                    <a:schemeClr val="tx2"/>
                  </a:solidFill>
                </a:rPr>
                <a:t> </a:t>
              </a:r>
              <a:r>
                <a:rPr sz="1600" dirty="0" err="1">
                  <a:solidFill>
                    <a:schemeClr val="tx2"/>
                  </a:solidFill>
                </a:rPr>
                <a:t>조사</a:t>
              </a:r>
              <a:br>
                <a:rPr lang="en-US" sz="1600" dirty="0">
                  <a:solidFill>
                    <a:schemeClr val="tx2"/>
                  </a:solidFill>
                </a:rPr>
              </a:br>
              <a:r>
                <a:rPr lang="en-US" sz="1200" dirty="0">
                  <a:solidFill>
                    <a:schemeClr val="tx2"/>
                  </a:solidFill>
                </a:rPr>
                <a:t>(CLT, Gan Survey, HUT)</a:t>
              </a:r>
            </a:p>
            <a:p>
              <a:pPr algn="ctr">
                <a:lnSpc>
                  <a:spcPct val="110000"/>
                </a:lnSpc>
                <a:spcBef>
                  <a:spcPts val="400"/>
                </a:spcBef>
              </a:pPr>
              <a:r>
                <a:rPr lang="ko-KR" altLang="en-US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식품</a:t>
              </a:r>
              <a:r>
                <a:rPr lang="en-US" altLang="ko-KR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/</a:t>
              </a:r>
              <a:r>
                <a:rPr lang="ko-KR" altLang="en-US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음료</a:t>
              </a:r>
              <a:r>
                <a:rPr lang="en-US" altLang="ko-KR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/</a:t>
              </a:r>
              <a:r>
                <a:rPr lang="ko-KR" altLang="en-US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뷰티 제품의 </a:t>
              </a:r>
              <a:br>
                <a:rPr lang="en-US" altLang="ko-KR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맛과 품질에 대한 </a:t>
              </a:r>
              <a:br>
                <a:rPr lang="en-US" altLang="ko-KR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소비자 평가를 실시합니다</a:t>
              </a:r>
              <a:endParaRPr lang="en-US" altLang="ko-KR" sz="1200" b="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object 8">
              <a:extLst>
                <a:ext uri="{FF2B5EF4-FFF2-40B4-BE49-F238E27FC236}">
                  <a16:creationId xmlns:a16="http://schemas.microsoft.com/office/drawing/2014/main" id="{A33DF03E-46E5-41EE-BA95-F5DAAA670E6F}"/>
                </a:ext>
              </a:extLst>
            </p:cNvPr>
            <p:cNvSpPr txBox="1"/>
            <p:nvPr/>
          </p:nvSpPr>
          <p:spPr>
            <a:xfrm>
              <a:off x="8976320" y="3032956"/>
              <a:ext cx="2520000" cy="1163908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spAutoFit/>
            </a:bodyPr>
            <a:lstStyle>
              <a:defPPr>
                <a:defRPr kern="0"/>
              </a:defPPr>
              <a:lvl1pPr marL="15099" algn="l" rtl="0">
                <a:spcBef>
                  <a:spcPct val="0"/>
                </a:spcBef>
                <a:defRPr sz="1800" b="1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defRPr>
              </a:lvl1pPr>
              <a:lvl2pPr marL="742950" indent="-28575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b="1">
                  <a:solidFill>
                    <a:schemeClr val="tx1"/>
                  </a:solidFill>
                  <a:latin typeface="맑은 고딕" pitchFamily="50" charset="-127"/>
                  <a:ea typeface="굴림" pitchFamily="50" charset="-127"/>
                </a:defRPr>
              </a:lvl9pPr>
            </a:lstStyle>
            <a:p>
              <a:pPr algn="ctr">
                <a:lnSpc>
                  <a:spcPct val="110000"/>
                </a:lnSpc>
                <a:spcBef>
                  <a:spcPts val="400"/>
                </a:spcBef>
              </a:pPr>
              <a:r>
                <a:rPr lang="ko-KR" altLang="en-US" sz="1600" dirty="0">
                  <a:solidFill>
                    <a:schemeClr val="tx2"/>
                  </a:solidFill>
                </a:rPr>
                <a:t>특화 리서치</a:t>
              </a:r>
              <a:br>
                <a:rPr lang="en-US" altLang="ko-KR" sz="1600" dirty="0">
                  <a:solidFill>
                    <a:schemeClr val="tx2"/>
                  </a:solidFill>
                </a:rPr>
              </a:br>
              <a:endParaRPr lang="en-US" sz="1200" dirty="0">
                <a:solidFill>
                  <a:schemeClr val="tx2"/>
                </a:solidFill>
              </a:endParaRPr>
            </a:p>
            <a:p>
              <a:pPr algn="ctr">
                <a:lnSpc>
                  <a:spcPct val="110000"/>
                </a:lnSpc>
                <a:spcBef>
                  <a:spcPts val="400"/>
                </a:spcBef>
              </a:pPr>
              <a:r>
                <a:rPr lang="ko-KR" altLang="en-US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산업별 특성에 맞춘 </a:t>
              </a:r>
              <a:br>
                <a:rPr lang="en-US" altLang="ko-KR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맞춤형 조사 설계와 </a:t>
              </a:r>
              <a:br>
                <a:rPr lang="en-US" altLang="ko-KR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sz="1200" b="0" dirty="0"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실행 서비스를 제공합니다</a:t>
              </a:r>
              <a:endParaRPr lang="en-US" altLang="ko-KR" sz="1200" b="0" dirty="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bject 8">
              <a:extLst>
                <a:ext uri="{FF2B5EF4-FFF2-40B4-BE49-F238E27FC236}">
                  <a16:creationId xmlns:a16="http://schemas.microsoft.com/office/drawing/2014/main" id="{1D80ACC0-FD31-40E3-83DD-45B712BCD6FB}"/>
                </a:ext>
              </a:extLst>
            </p:cNvPr>
            <p:cNvSpPr txBox="1"/>
            <p:nvPr/>
          </p:nvSpPr>
          <p:spPr>
            <a:xfrm>
              <a:off x="695400" y="4581128"/>
              <a:ext cx="2520000" cy="172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44000" rIns="0" bIns="0" rtlCol="0" anchor="t" anchorCtr="0"/>
            <a:lstStyle>
              <a:defPPr>
                <a:defRPr kern="0"/>
              </a:defPPr>
              <a:lvl1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  <a:defRPr sz="1050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ko-KR" altLang="en-US" sz="1100" dirty="0"/>
                <a:t>고객 만족도 조사</a:t>
              </a:r>
              <a:endParaRPr lang="en-US" altLang="ko-KR" sz="1100" dirty="0"/>
            </a:p>
            <a:p>
              <a:pPr>
                <a:spcBef>
                  <a:spcPts val="600"/>
                </a:spcBef>
              </a:pPr>
              <a:r>
                <a:rPr lang="ko-KR" altLang="en-US" sz="1100" dirty="0"/>
                <a:t>브랜드 인지도</a:t>
              </a:r>
              <a:r>
                <a:rPr lang="en-US" altLang="ko-KR" sz="1100" dirty="0"/>
                <a:t>/</a:t>
              </a:r>
              <a:r>
                <a:rPr lang="ko-KR" altLang="en-US" sz="1100" dirty="0"/>
                <a:t>선호도 조사</a:t>
              </a:r>
            </a:p>
            <a:p>
              <a:pPr>
                <a:spcBef>
                  <a:spcPts val="600"/>
                </a:spcBef>
              </a:pPr>
              <a:r>
                <a:rPr lang="en-US" altLang="ko-KR" sz="1100" dirty="0"/>
                <a:t>U&amp;A </a:t>
              </a:r>
              <a:r>
                <a:rPr lang="ko-KR" altLang="en-US" sz="1100" dirty="0"/>
                <a:t>조사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1100" dirty="0"/>
                <a:t>신제품 수용도 조사</a:t>
              </a:r>
            </a:p>
            <a:p>
              <a:pPr>
                <a:spcBef>
                  <a:spcPts val="600"/>
                </a:spcBef>
              </a:pPr>
              <a:r>
                <a:rPr lang="en-US" altLang="ko-KR" sz="1100" dirty="0"/>
                <a:t>STP </a:t>
              </a:r>
              <a:r>
                <a:rPr lang="ko-KR" altLang="en-US" sz="1100" dirty="0"/>
                <a:t>조사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1100" dirty="0"/>
                <a:t>광고효과 조사</a:t>
              </a:r>
            </a:p>
          </p:txBody>
        </p:sp>
        <p:sp>
          <p:nvSpPr>
            <p:cNvPr id="42" name="object 8">
              <a:extLst>
                <a:ext uri="{FF2B5EF4-FFF2-40B4-BE49-F238E27FC236}">
                  <a16:creationId xmlns:a16="http://schemas.microsoft.com/office/drawing/2014/main" id="{1B2128A5-5BD5-4C2E-93C6-27C7DE4DCC31}"/>
                </a:ext>
              </a:extLst>
            </p:cNvPr>
            <p:cNvSpPr txBox="1"/>
            <p:nvPr/>
          </p:nvSpPr>
          <p:spPr>
            <a:xfrm>
              <a:off x="3455707" y="4581128"/>
              <a:ext cx="2520000" cy="172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44000" rIns="0" bIns="0" rtlCol="0" anchor="t" anchorCtr="0"/>
            <a:lstStyle>
              <a:defPPr>
                <a:defRPr kern="0"/>
              </a:defPPr>
              <a:lvl1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  <a:defRPr sz="1050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ko-KR" altLang="en-US" sz="1100" dirty="0"/>
                <a:t>일대일 심층 인터뷰</a:t>
              </a:r>
              <a:r>
                <a:rPr lang="en-US" altLang="ko-KR" sz="1100" dirty="0"/>
                <a:t>(IDI)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1100" dirty="0"/>
                <a:t>표적 집단 면접</a:t>
              </a:r>
              <a:r>
                <a:rPr lang="en-US" altLang="ko-KR" sz="1100" dirty="0"/>
                <a:t>(FGD)</a:t>
              </a:r>
            </a:p>
            <a:p>
              <a:pPr>
                <a:spcBef>
                  <a:spcPts val="600"/>
                </a:spcBef>
              </a:pPr>
              <a:r>
                <a:rPr lang="en-US" altLang="ko-KR" sz="1100" dirty="0"/>
                <a:t>UX/UX </a:t>
              </a:r>
              <a:r>
                <a:rPr lang="ko-KR" altLang="en-US" sz="1100" dirty="0"/>
                <a:t>리서치</a:t>
              </a:r>
            </a:p>
            <a:p>
              <a:pPr>
                <a:spcBef>
                  <a:spcPts val="600"/>
                </a:spcBef>
              </a:pPr>
              <a:r>
                <a:rPr lang="en-US" altLang="ko-KR" sz="1100" dirty="0"/>
                <a:t>Idea Workshop</a:t>
              </a:r>
            </a:p>
          </p:txBody>
        </p:sp>
        <p:sp>
          <p:nvSpPr>
            <p:cNvPr id="43" name="object 8">
              <a:extLst>
                <a:ext uri="{FF2B5EF4-FFF2-40B4-BE49-F238E27FC236}">
                  <a16:creationId xmlns:a16="http://schemas.microsoft.com/office/drawing/2014/main" id="{66C14C1E-71C3-4054-9324-C3C4B39AEC6D}"/>
                </a:ext>
              </a:extLst>
            </p:cNvPr>
            <p:cNvSpPr txBox="1"/>
            <p:nvPr/>
          </p:nvSpPr>
          <p:spPr>
            <a:xfrm>
              <a:off x="6216014" y="4581128"/>
              <a:ext cx="2520000" cy="172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44000" rIns="0" bIns="0" rtlCol="0" anchor="t" anchorCtr="0"/>
            <a:lstStyle>
              <a:defPPr>
                <a:defRPr kern="0"/>
              </a:defPPr>
              <a:lvl1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  <a:defRPr sz="1050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ko-KR" altLang="en-US" sz="1100" dirty="0"/>
                <a:t>블라인드 맛 테스트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1100" dirty="0"/>
                <a:t>뷰티 제품 사용성 평가 조사 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1100" dirty="0"/>
                <a:t>제품 컨셉 및 패키지 테스트</a:t>
              </a:r>
            </a:p>
          </p:txBody>
        </p:sp>
        <p:sp>
          <p:nvSpPr>
            <p:cNvPr id="44" name="object 8">
              <a:extLst>
                <a:ext uri="{FF2B5EF4-FFF2-40B4-BE49-F238E27FC236}">
                  <a16:creationId xmlns:a16="http://schemas.microsoft.com/office/drawing/2014/main" id="{882442E1-74C6-4462-AEC0-87E93908B23E}"/>
                </a:ext>
              </a:extLst>
            </p:cNvPr>
            <p:cNvSpPr txBox="1"/>
            <p:nvPr/>
          </p:nvSpPr>
          <p:spPr>
            <a:xfrm>
              <a:off x="8976320" y="4581128"/>
              <a:ext cx="2520000" cy="172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44000" rIns="0" bIns="0" rtlCol="0" anchor="t" anchorCtr="0"/>
            <a:lstStyle>
              <a:defPPr>
                <a:defRPr kern="0"/>
              </a:defPPr>
              <a:lvl1pPr marL="174625" indent="-133350" algn="l" rtl="0"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•"/>
                <a:defRPr sz="1050" kern="1200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</a:pPr>
              <a:r>
                <a:rPr lang="ko-KR" altLang="en-US" sz="1100" dirty="0"/>
                <a:t>경쟁사 분석 및 시장 조사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1100" dirty="0"/>
                <a:t>신제품 개발 리서치</a:t>
              </a:r>
            </a:p>
            <a:p>
              <a:pPr>
                <a:spcBef>
                  <a:spcPts val="600"/>
                </a:spcBef>
              </a:pPr>
              <a:r>
                <a:rPr lang="ko-KR" altLang="en-US" sz="1100" dirty="0"/>
                <a:t>고객 여정 맵핑</a:t>
              </a:r>
            </a:p>
          </p:txBody>
        </p:sp>
        <p:cxnSp>
          <p:nvCxnSpPr>
            <p:cNvPr id="58" name="직선 연결선 57">
              <a:extLst>
                <a:ext uri="{FF2B5EF4-FFF2-40B4-BE49-F238E27FC236}">
                  <a16:creationId xmlns:a16="http://schemas.microsoft.com/office/drawing/2014/main" id="{6E8D242C-A07E-4117-822C-9F919E0A16A9}"/>
                </a:ext>
              </a:extLst>
            </p:cNvPr>
            <p:cNvCxnSpPr>
              <a:cxnSpLocks/>
              <a:stCxn id="33" idx="3"/>
              <a:endCxn id="82" idx="1"/>
            </p:cNvCxnSpPr>
            <p:nvPr/>
          </p:nvCxnSpPr>
          <p:spPr>
            <a:xfrm>
              <a:off x="2495450" y="2459548"/>
              <a:ext cx="1699256" cy="0"/>
            </a:xfrm>
            <a:prstGeom prst="line">
              <a:avLst/>
            </a:prstGeom>
            <a:ln w="19050">
              <a:gradFill flip="none" rotWithShape="1">
                <a:gsLst>
                  <a:gs pos="0">
                    <a:schemeClr val="tx2"/>
                  </a:gs>
                  <a:gs pos="100000">
                    <a:schemeClr val="tx2">
                      <a:lumMod val="60000"/>
                      <a:lumOff val="40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0E936041-2909-4806-803F-F3E0DB174B41}"/>
                </a:ext>
              </a:extLst>
            </p:cNvPr>
            <p:cNvCxnSpPr>
              <a:cxnSpLocks/>
              <a:stCxn id="81" idx="1"/>
              <a:endCxn id="86" idx="1"/>
            </p:cNvCxnSpPr>
            <p:nvPr/>
          </p:nvCxnSpPr>
          <p:spPr>
            <a:xfrm>
              <a:off x="5236708" y="2459548"/>
              <a:ext cx="1718305" cy="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19050">
              <a:gradFill flip="none" rotWithShape="1">
                <a:gsLst>
                  <a:gs pos="0">
                    <a:schemeClr val="tx2">
                      <a:lumMod val="60000"/>
                      <a:lumOff val="40000"/>
                    </a:schemeClr>
                  </a:gs>
                  <a:gs pos="100000">
                    <a:schemeClr val="tx2">
                      <a:lumMod val="40000"/>
                      <a:lumOff val="60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64" name="직선 연결선 63">
              <a:extLst>
                <a:ext uri="{FF2B5EF4-FFF2-40B4-BE49-F238E27FC236}">
                  <a16:creationId xmlns:a16="http://schemas.microsoft.com/office/drawing/2014/main" id="{28B9ABA1-9958-4279-B99F-EAD6C0EF296A}"/>
                </a:ext>
              </a:extLst>
            </p:cNvPr>
            <p:cNvCxnSpPr>
              <a:cxnSpLocks/>
              <a:stCxn id="85" idx="1"/>
              <a:endCxn id="90" idx="1"/>
            </p:cNvCxnSpPr>
            <p:nvPr/>
          </p:nvCxnSpPr>
          <p:spPr>
            <a:xfrm>
              <a:off x="7997015" y="2459548"/>
              <a:ext cx="1718304" cy="0"/>
            </a:xfrm>
            <a:prstGeom prst="line">
              <a:avLst/>
            </a:prstGeom>
            <a:solidFill>
              <a:schemeClr val="bg1">
                <a:lumMod val="95000"/>
              </a:schemeClr>
            </a:solidFill>
            <a:ln w="19050">
              <a:gradFill>
                <a:gsLst>
                  <a:gs pos="6000">
                    <a:schemeClr val="tx2">
                      <a:lumMod val="40000"/>
                      <a:lumOff val="60000"/>
                    </a:schemeClr>
                  </a:gs>
                  <a:gs pos="100000">
                    <a:schemeClr val="tx2">
                      <a:lumMod val="20000"/>
                      <a:lumOff val="8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79" name="그룹 78">
              <a:extLst>
                <a:ext uri="{FF2B5EF4-FFF2-40B4-BE49-F238E27FC236}">
                  <a16:creationId xmlns:a16="http://schemas.microsoft.com/office/drawing/2014/main" id="{592C5A35-A2DD-4EA4-AB14-F7E4F3DFA6AB}"/>
                </a:ext>
              </a:extLst>
            </p:cNvPr>
            <p:cNvGrpSpPr/>
            <p:nvPr/>
          </p:nvGrpSpPr>
          <p:grpSpPr>
            <a:xfrm>
              <a:off x="4175657" y="2096852"/>
              <a:ext cx="1080100" cy="722696"/>
              <a:chOff x="1271484" y="2359284"/>
              <a:chExt cx="1080100" cy="722696"/>
            </a:xfrm>
          </p:grpSpPr>
          <p:sp>
            <p:nvSpPr>
              <p:cNvPr id="80" name="육각형 79">
                <a:extLst>
                  <a:ext uri="{FF2B5EF4-FFF2-40B4-BE49-F238E27FC236}">
                    <a16:creationId xmlns:a16="http://schemas.microsoft.com/office/drawing/2014/main" id="{EA063BD9-FC79-46FD-8E95-F143A1637198}"/>
                  </a:ext>
                </a:extLst>
              </p:cNvPr>
              <p:cNvSpPr/>
              <p:nvPr/>
            </p:nvSpPr>
            <p:spPr>
              <a:xfrm>
                <a:off x="1379534" y="2359284"/>
                <a:ext cx="864000" cy="720000"/>
              </a:xfrm>
              <a:prstGeom prst="hexagon">
                <a:avLst>
                  <a:gd name="adj" fmla="val 26427"/>
                  <a:gd name="vf" fmla="val 115470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1" name="화살표: 갈매기형 수장 80">
                <a:extLst>
                  <a:ext uri="{FF2B5EF4-FFF2-40B4-BE49-F238E27FC236}">
                    <a16:creationId xmlns:a16="http://schemas.microsoft.com/office/drawing/2014/main" id="{4D4A179A-32BB-41B7-B3C1-61BCD550AEAA}"/>
                  </a:ext>
                </a:extLst>
              </p:cNvPr>
              <p:cNvSpPr/>
              <p:nvPr/>
            </p:nvSpPr>
            <p:spPr>
              <a:xfrm>
                <a:off x="2135584" y="2361980"/>
                <a:ext cx="216000" cy="720000"/>
              </a:xfrm>
              <a:prstGeom prst="chevron">
                <a:avLst>
                  <a:gd name="adj" fmla="val 91181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화살표: 갈매기형 수장 81">
                <a:extLst>
                  <a:ext uri="{FF2B5EF4-FFF2-40B4-BE49-F238E27FC236}">
                    <a16:creationId xmlns:a16="http://schemas.microsoft.com/office/drawing/2014/main" id="{05FC0086-ADC5-4140-859A-89E8D4BC8B6D}"/>
                  </a:ext>
                </a:extLst>
              </p:cNvPr>
              <p:cNvSpPr/>
              <p:nvPr/>
            </p:nvSpPr>
            <p:spPr>
              <a:xfrm flipH="1">
                <a:off x="1271484" y="2361980"/>
                <a:ext cx="216000" cy="720000"/>
              </a:xfrm>
              <a:prstGeom prst="chevron">
                <a:avLst>
                  <a:gd name="adj" fmla="val 91181"/>
                </a:avLst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id="{B16BC510-377A-4737-916D-6C7C73B72897}"/>
                </a:ext>
              </a:extLst>
            </p:cNvPr>
            <p:cNvGrpSpPr/>
            <p:nvPr/>
          </p:nvGrpSpPr>
          <p:grpSpPr>
            <a:xfrm>
              <a:off x="6935964" y="2096852"/>
              <a:ext cx="1080100" cy="722696"/>
              <a:chOff x="1271484" y="2359284"/>
              <a:chExt cx="1080100" cy="722696"/>
            </a:xfrm>
          </p:grpSpPr>
          <p:sp>
            <p:nvSpPr>
              <p:cNvPr id="84" name="육각형 83">
                <a:extLst>
                  <a:ext uri="{FF2B5EF4-FFF2-40B4-BE49-F238E27FC236}">
                    <a16:creationId xmlns:a16="http://schemas.microsoft.com/office/drawing/2014/main" id="{C2CFA4CC-4543-4BCD-B502-8B2CA2CAD005}"/>
                  </a:ext>
                </a:extLst>
              </p:cNvPr>
              <p:cNvSpPr/>
              <p:nvPr/>
            </p:nvSpPr>
            <p:spPr>
              <a:xfrm>
                <a:off x="1379534" y="2359284"/>
                <a:ext cx="864000" cy="720000"/>
              </a:xfrm>
              <a:prstGeom prst="hexagon">
                <a:avLst>
                  <a:gd name="adj" fmla="val 26427"/>
                  <a:gd name="vf" fmla="val 115470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5" name="화살표: 갈매기형 수장 84">
                <a:extLst>
                  <a:ext uri="{FF2B5EF4-FFF2-40B4-BE49-F238E27FC236}">
                    <a16:creationId xmlns:a16="http://schemas.microsoft.com/office/drawing/2014/main" id="{ADA9DE1E-9E70-4063-AB4E-3C0998D19C55}"/>
                  </a:ext>
                </a:extLst>
              </p:cNvPr>
              <p:cNvSpPr/>
              <p:nvPr/>
            </p:nvSpPr>
            <p:spPr>
              <a:xfrm>
                <a:off x="2135584" y="2361980"/>
                <a:ext cx="216000" cy="720000"/>
              </a:xfrm>
              <a:prstGeom prst="chevron">
                <a:avLst>
                  <a:gd name="adj" fmla="val 91181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화살표: 갈매기형 수장 85">
                <a:extLst>
                  <a:ext uri="{FF2B5EF4-FFF2-40B4-BE49-F238E27FC236}">
                    <a16:creationId xmlns:a16="http://schemas.microsoft.com/office/drawing/2014/main" id="{11547408-AFAE-4B57-890F-4EBF4CD7A3D7}"/>
                  </a:ext>
                </a:extLst>
              </p:cNvPr>
              <p:cNvSpPr/>
              <p:nvPr/>
            </p:nvSpPr>
            <p:spPr>
              <a:xfrm flipH="1">
                <a:off x="1271484" y="2361980"/>
                <a:ext cx="216000" cy="720000"/>
              </a:xfrm>
              <a:prstGeom prst="chevron">
                <a:avLst>
                  <a:gd name="adj" fmla="val 91181"/>
                </a:avLst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87" name="그룹 86">
              <a:extLst>
                <a:ext uri="{FF2B5EF4-FFF2-40B4-BE49-F238E27FC236}">
                  <a16:creationId xmlns:a16="http://schemas.microsoft.com/office/drawing/2014/main" id="{52F56EC2-84C7-49ED-95B6-F34405DD8385}"/>
                </a:ext>
              </a:extLst>
            </p:cNvPr>
            <p:cNvGrpSpPr/>
            <p:nvPr/>
          </p:nvGrpSpPr>
          <p:grpSpPr>
            <a:xfrm>
              <a:off x="9696270" y="2096852"/>
              <a:ext cx="1080100" cy="722696"/>
              <a:chOff x="1271484" y="2359284"/>
              <a:chExt cx="1080100" cy="722696"/>
            </a:xfrm>
          </p:grpSpPr>
          <p:sp>
            <p:nvSpPr>
              <p:cNvPr id="88" name="육각형 87">
                <a:extLst>
                  <a:ext uri="{FF2B5EF4-FFF2-40B4-BE49-F238E27FC236}">
                    <a16:creationId xmlns:a16="http://schemas.microsoft.com/office/drawing/2014/main" id="{58F62667-91A6-4B9F-A00A-0C6877A4B634}"/>
                  </a:ext>
                </a:extLst>
              </p:cNvPr>
              <p:cNvSpPr/>
              <p:nvPr/>
            </p:nvSpPr>
            <p:spPr>
              <a:xfrm>
                <a:off x="1379534" y="2359284"/>
                <a:ext cx="864000" cy="720000"/>
              </a:xfrm>
              <a:prstGeom prst="hexagon">
                <a:avLst>
                  <a:gd name="adj" fmla="val 26427"/>
                  <a:gd name="vf" fmla="val 115470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89" name="화살표: 갈매기형 수장 88">
                <a:extLst>
                  <a:ext uri="{FF2B5EF4-FFF2-40B4-BE49-F238E27FC236}">
                    <a16:creationId xmlns:a16="http://schemas.microsoft.com/office/drawing/2014/main" id="{C50D0013-ECB5-4490-B57B-FC9E6E6371F6}"/>
                  </a:ext>
                </a:extLst>
              </p:cNvPr>
              <p:cNvSpPr/>
              <p:nvPr/>
            </p:nvSpPr>
            <p:spPr>
              <a:xfrm>
                <a:off x="2135584" y="2361980"/>
                <a:ext cx="216000" cy="720000"/>
              </a:xfrm>
              <a:prstGeom prst="chevron">
                <a:avLst>
                  <a:gd name="adj" fmla="val 91181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0" name="화살표: 갈매기형 수장 89">
                <a:extLst>
                  <a:ext uri="{FF2B5EF4-FFF2-40B4-BE49-F238E27FC236}">
                    <a16:creationId xmlns:a16="http://schemas.microsoft.com/office/drawing/2014/main" id="{0AE96A55-58B9-4CD4-9A2F-BA10C1BA791A}"/>
                  </a:ext>
                </a:extLst>
              </p:cNvPr>
              <p:cNvSpPr/>
              <p:nvPr/>
            </p:nvSpPr>
            <p:spPr>
              <a:xfrm flipH="1">
                <a:off x="1271484" y="2361980"/>
                <a:ext cx="216000" cy="720000"/>
              </a:xfrm>
              <a:prstGeom prst="chevron">
                <a:avLst>
                  <a:gd name="adj" fmla="val 91181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96" name="그림 95">
              <a:extLst>
                <a:ext uri="{FF2B5EF4-FFF2-40B4-BE49-F238E27FC236}">
                  <a16:creationId xmlns:a16="http://schemas.microsoft.com/office/drawing/2014/main" id="{76B168F2-DE2C-4A27-9318-BD1F7EA79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9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757400" y="2260200"/>
              <a:ext cx="396000" cy="396000"/>
            </a:xfrm>
            <a:prstGeom prst="rect">
              <a:avLst/>
            </a:prstGeom>
          </p:spPr>
        </p:pic>
        <p:pic>
          <p:nvPicPr>
            <p:cNvPr id="98" name="그림 97">
              <a:extLst>
                <a:ext uri="{FF2B5EF4-FFF2-40B4-BE49-F238E27FC236}">
                  <a16:creationId xmlns:a16="http://schemas.microsoft.com/office/drawing/2014/main" id="{C049FE06-B213-4925-8C06-D620F3430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9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517707" y="2260200"/>
              <a:ext cx="396000" cy="396000"/>
            </a:xfrm>
            <a:prstGeom prst="rect">
              <a:avLst/>
            </a:prstGeom>
          </p:spPr>
        </p:pic>
        <p:pic>
          <p:nvPicPr>
            <p:cNvPr id="100" name="그림 99">
              <a:extLst>
                <a:ext uri="{FF2B5EF4-FFF2-40B4-BE49-F238E27FC236}">
                  <a16:creationId xmlns:a16="http://schemas.microsoft.com/office/drawing/2014/main" id="{5C7D0219-0EDA-43EE-BCB2-8B0E020CD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9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0017303" y="2282264"/>
              <a:ext cx="396000" cy="396000"/>
            </a:xfrm>
            <a:prstGeom prst="rect">
              <a:avLst/>
            </a:prstGeom>
          </p:spPr>
        </p:pic>
        <p:pic>
          <p:nvPicPr>
            <p:cNvPr id="102" name="그림 101">
              <a:extLst>
                <a:ext uri="{FF2B5EF4-FFF2-40B4-BE49-F238E27FC236}">
                  <a16:creationId xmlns:a16="http://schemas.microsoft.com/office/drawing/2014/main" id="{EA0D02B1-3D6F-4E1F-AC89-8FC580B2FCC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alphaModFix amt="90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304926" y="2261715"/>
              <a:ext cx="396000" cy="396000"/>
            </a:xfrm>
            <a:prstGeom prst="rect">
              <a:avLst/>
            </a:prstGeom>
          </p:spPr>
        </p:pic>
        <p:cxnSp>
          <p:nvCxnSpPr>
            <p:cNvPr id="104" name="직선 연결선 103">
              <a:extLst>
                <a:ext uri="{FF2B5EF4-FFF2-40B4-BE49-F238E27FC236}">
                  <a16:creationId xmlns:a16="http://schemas.microsoft.com/office/drawing/2014/main" id="{D6BC07BA-7287-47ED-A812-4A7005FE4995}"/>
                </a:ext>
              </a:extLst>
            </p:cNvPr>
            <p:cNvCxnSpPr>
              <a:cxnSpLocks/>
            </p:cNvCxnSpPr>
            <p:nvPr/>
          </p:nvCxnSpPr>
          <p:spPr>
            <a:xfrm>
              <a:off x="1955400" y="4293096"/>
              <a:ext cx="0" cy="28800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직선 연결선 104">
              <a:extLst>
                <a:ext uri="{FF2B5EF4-FFF2-40B4-BE49-F238E27FC236}">
                  <a16:creationId xmlns:a16="http://schemas.microsoft.com/office/drawing/2014/main" id="{FC27FFDB-4942-4880-8204-81B58F006663}"/>
                </a:ext>
              </a:extLst>
            </p:cNvPr>
            <p:cNvCxnSpPr>
              <a:cxnSpLocks/>
            </p:cNvCxnSpPr>
            <p:nvPr/>
          </p:nvCxnSpPr>
          <p:spPr>
            <a:xfrm>
              <a:off x="4715707" y="4293096"/>
              <a:ext cx="0" cy="28800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직선 연결선 105">
              <a:extLst>
                <a:ext uri="{FF2B5EF4-FFF2-40B4-BE49-F238E27FC236}">
                  <a16:creationId xmlns:a16="http://schemas.microsoft.com/office/drawing/2014/main" id="{2B6C0654-8439-4A2A-BF42-F79E51EAC817}"/>
                </a:ext>
              </a:extLst>
            </p:cNvPr>
            <p:cNvCxnSpPr>
              <a:cxnSpLocks/>
            </p:cNvCxnSpPr>
            <p:nvPr/>
          </p:nvCxnSpPr>
          <p:spPr>
            <a:xfrm>
              <a:off x="7476014" y="4293096"/>
              <a:ext cx="0" cy="28800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직선 연결선 106">
              <a:extLst>
                <a:ext uri="{FF2B5EF4-FFF2-40B4-BE49-F238E27FC236}">
                  <a16:creationId xmlns:a16="http://schemas.microsoft.com/office/drawing/2014/main" id="{03757FE9-07D4-4838-AA9B-4EB17742B2AC}"/>
                </a:ext>
              </a:extLst>
            </p:cNvPr>
            <p:cNvCxnSpPr>
              <a:cxnSpLocks/>
            </p:cNvCxnSpPr>
            <p:nvPr/>
          </p:nvCxnSpPr>
          <p:spPr>
            <a:xfrm>
              <a:off x="10236320" y="4293096"/>
              <a:ext cx="0" cy="288000"/>
            </a:xfrm>
            <a:prstGeom prst="line">
              <a:avLst/>
            </a:prstGeom>
            <a:ln w="19050" cap="rnd">
              <a:solidFill>
                <a:schemeClr val="bg1">
                  <a:lumMod val="75000"/>
                </a:schemeClr>
              </a:solidFill>
              <a:prstDash val="sysDot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제목 46">
            <a:extLst>
              <a:ext uri="{FF2B5EF4-FFF2-40B4-BE49-F238E27FC236}">
                <a16:creationId xmlns:a16="http://schemas.microsoft.com/office/drawing/2014/main" id="{9027A34F-22DD-4AD0-A64F-22949ED22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프로젝트 진행 과정</a:t>
            </a: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EC11870C-C0AB-426E-A2A1-DA800075ADD9}"/>
              </a:ext>
            </a:extLst>
          </p:cNvPr>
          <p:cNvSpPr/>
          <p:nvPr/>
        </p:nvSpPr>
        <p:spPr>
          <a:xfrm>
            <a:off x="336000" y="656692"/>
            <a:ext cx="11520000" cy="36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>
              <a:spcBef>
                <a:spcPct val="0"/>
              </a:spcBef>
            </a:pPr>
            <a:r>
              <a:rPr lang="ko-KR" altLang="en-US" sz="16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체계적이고 효율적인 프로젝트 프로세스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14B4022-7B8F-4EC3-9B04-5587A5DD5DF6}"/>
              </a:ext>
            </a:extLst>
          </p:cNvPr>
          <p:cNvSpPr txBox="1"/>
          <p:nvPr/>
        </p:nvSpPr>
        <p:spPr>
          <a:xfrm>
            <a:off x="336000" y="1052736"/>
            <a:ext cx="11520000" cy="592589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/>
          <a:p>
            <a:pPr algn="ctr" rtl="0">
              <a:lnSpc>
                <a:spcPct val="110000"/>
              </a:lnSpc>
              <a:spcBef>
                <a:spcPts val="400"/>
              </a:spcBef>
              <a:buClr>
                <a:schemeClr val="bg1">
                  <a:lumMod val="50000"/>
                </a:schemeClr>
              </a:buClr>
            </a:pPr>
            <a:r>
              <a:rPr lang="ko-KR" altLang="en-US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시온리서치는 </a:t>
            </a:r>
            <a:r>
              <a: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25</a:t>
            </a:r>
            <a:r>
              <a:rPr lang="ko-KR" altLang="en-US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년간의 경험을 기반으로 최적화된 리서치 프로세스를 구축하였습니다</a:t>
            </a:r>
            <a:r>
              <a: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ctr" rtl="0">
              <a:lnSpc>
                <a:spcPct val="110000"/>
              </a:lnSpc>
              <a:spcBef>
                <a:spcPts val="400"/>
              </a:spcBef>
              <a:buClr>
                <a:schemeClr val="bg1">
                  <a:lumMod val="50000"/>
                </a:schemeClr>
              </a:buClr>
            </a:pPr>
            <a:r>
              <a:rPr lang="ko-KR" altLang="en-US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모든 단계에서 대표 전문가가 직접 프로젝트를 진행하여 높은 품질과 효율성을 보장합니다</a:t>
            </a:r>
            <a:r>
              <a: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7FDF98F8-5C86-497D-843C-35F43E97840A}"/>
              </a:ext>
            </a:extLst>
          </p:cNvPr>
          <p:cNvSpPr/>
          <p:nvPr/>
        </p:nvSpPr>
        <p:spPr>
          <a:xfrm>
            <a:off x="335360" y="5013320"/>
            <a:ext cx="11520000" cy="1296000"/>
          </a:xfrm>
          <a:prstGeom prst="rect">
            <a:avLst/>
          </a:prstGeom>
          <a:pattFill prst="wdUpDiag">
            <a:fgClr>
              <a:srgbClr val="FDE3E7"/>
            </a:fgClr>
            <a:bgClr>
              <a:srgbClr val="FDE9EC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-40" normalizeH="0" noProof="0">
              <a:ln>
                <a:solidFill>
                  <a:schemeClr val="bg1">
                    <a:alpha val="0"/>
                  </a:schemeClr>
                </a:solidFill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030" name="그룹 1029">
            <a:extLst>
              <a:ext uri="{FF2B5EF4-FFF2-40B4-BE49-F238E27FC236}">
                <a16:creationId xmlns:a16="http://schemas.microsoft.com/office/drawing/2014/main" id="{FF15D182-BF8C-4A1C-8225-640698B059FC}"/>
              </a:ext>
            </a:extLst>
          </p:cNvPr>
          <p:cNvGrpSpPr/>
          <p:nvPr/>
        </p:nvGrpSpPr>
        <p:grpSpPr>
          <a:xfrm>
            <a:off x="420362" y="4957669"/>
            <a:ext cx="3659398" cy="1243639"/>
            <a:chOff x="420362" y="4957669"/>
            <a:chExt cx="3659398" cy="1243639"/>
          </a:xfrm>
        </p:grpSpPr>
        <p:sp>
          <p:nvSpPr>
            <p:cNvPr id="68" name="직각 삼각형 67">
              <a:extLst>
                <a:ext uri="{FF2B5EF4-FFF2-40B4-BE49-F238E27FC236}">
                  <a16:creationId xmlns:a16="http://schemas.microsoft.com/office/drawing/2014/main" id="{5A815C10-2F4F-43A3-B2E3-744C6D1F4D86}"/>
                </a:ext>
              </a:extLst>
            </p:cNvPr>
            <p:cNvSpPr/>
            <p:nvPr/>
          </p:nvSpPr>
          <p:spPr>
            <a:xfrm>
              <a:off x="830335" y="4965044"/>
              <a:ext cx="72000" cy="54000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-40" normalizeH="0" noProof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69" name="직각 삼각형 68">
              <a:extLst>
                <a:ext uri="{FF2B5EF4-FFF2-40B4-BE49-F238E27FC236}">
                  <a16:creationId xmlns:a16="http://schemas.microsoft.com/office/drawing/2014/main" id="{13424593-09E3-4BB5-8C38-3527A0F6E787}"/>
                </a:ext>
              </a:extLst>
            </p:cNvPr>
            <p:cNvSpPr/>
            <p:nvPr/>
          </p:nvSpPr>
          <p:spPr>
            <a:xfrm flipH="1">
              <a:off x="420362" y="4965044"/>
              <a:ext cx="72000" cy="54000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-40" normalizeH="0" noProof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70" name="사각형: 둥근 위쪽 모서리 69">
              <a:extLst>
                <a:ext uri="{FF2B5EF4-FFF2-40B4-BE49-F238E27FC236}">
                  <a16:creationId xmlns:a16="http://schemas.microsoft.com/office/drawing/2014/main" id="{2538DF0A-1CB6-41B2-80D8-7CFA39E2E6B5}"/>
                </a:ext>
              </a:extLst>
            </p:cNvPr>
            <p:cNvSpPr/>
            <p:nvPr/>
          </p:nvSpPr>
          <p:spPr>
            <a:xfrm>
              <a:off x="485766" y="4957669"/>
              <a:ext cx="360000" cy="360000"/>
            </a:xfrm>
            <a:prstGeom prst="round2SameRect">
              <a:avLst>
                <a:gd name="adj1" fmla="val 4949"/>
                <a:gd name="adj2" fmla="val 22779"/>
              </a:avLst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>
              <a:outerShdw blurRad="25400" dist="12700" dir="5400000" algn="t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-40" normalizeH="0" noProof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920420A-5E79-4491-A6B8-B46BC5E05F74}"/>
                </a:ext>
              </a:extLst>
            </p:cNvPr>
            <p:cNvSpPr txBox="1"/>
            <p:nvPr/>
          </p:nvSpPr>
          <p:spPr>
            <a:xfrm>
              <a:off x="896623" y="5044593"/>
              <a:ext cx="1383960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-4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3"/>
                  </a:solidFill>
                  <a:effectLst/>
                  <a:uLnTx/>
                  <a:uFillTx/>
                  <a:latin typeface="+mn-lt"/>
                  <a:ea typeface="+mn-ea"/>
                </a:rPr>
                <a:t>빠른 프로젝트 진행</a:t>
              </a:r>
            </a:p>
          </p:txBody>
        </p:sp>
        <p:sp>
          <p:nvSpPr>
            <p:cNvPr id="72" name="사각형: 둥근 모서리 71">
              <a:extLst>
                <a:ext uri="{FF2B5EF4-FFF2-40B4-BE49-F238E27FC236}">
                  <a16:creationId xmlns:a16="http://schemas.microsoft.com/office/drawing/2014/main" id="{206CDF20-8CC8-4BB5-BDF8-52BB985D1FBC}"/>
                </a:ext>
              </a:extLst>
            </p:cNvPr>
            <p:cNvSpPr/>
            <p:nvPr/>
          </p:nvSpPr>
          <p:spPr>
            <a:xfrm>
              <a:off x="479760" y="5409308"/>
              <a:ext cx="3600000" cy="792000"/>
            </a:xfrm>
            <a:prstGeom prst="roundRect">
              <a:avLst>
                <a:gd name="adj" fmla="val 8229"/>
              </a:avLst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36000" tIns="36000" rIns="36000" bIns="36000" rtlCol="0" anchor="ctr" anchorCtr="0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-4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신속한 의사결정으로 프로젝트 기간 단축</a:t>
              </a:r>
            </a:p>
          </p:txBody>
        </p:sp>
        <p:pic>
          <p:nvPicPr>
            <p:cNvPr id="166" name="그림 165">
              <a:extLst>
                <a:ext uri="{FF2B5EF4-FFF2-40B4-BE49-F238E27FC236}">
                  <a16:creationId xmlns:a16="http://schemas.microsoft.com/office/drawing/2014/main" id="{C476D12D-DD47-4F37-906D-7D9FFE7E5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57766" y="5029669"/>
              <a:ext cx="216000" cy="216000"/>
            </a:xfrm>
            <a:prstGeom prst="rect">
              <a:avLst/>
            </a:prstGeom>
          </p:spPr>
        </p:pic>
      </p:grpSp>
      <p:grpSp>
        <p:nvGrpSpPr>
          <p:cNvPr id="1029" name="그룹 1028">
            <a:extLst>
              <a:ext uri="{FF2B5EF4-FFF2-40B4-BE49-F238E27FC236}">
                <a16:creationId xmlns:a16="http://schemas.microsoft.com/office/drawing/2014/main" id="{BD4CC1E0-8322-45FB-8E98-AABE3C8AC4F0}"/>
              </a:ext>
            </a:extLst>
          </p:cNvPr>
          <p:cNvGrpSpPr/>
          <p:nvPr/>
        </p:nvGrpSpPr>
        <p:grpSpPr>
          <a:xfrm>
            <a:off x="4243874" y="4957669"/>
            <a:ext cx="3668232" cy="1243639"/>
            <a:chOff x="4299960" y="4957669"/>
            <a:chExt cx="3668232" cy="1243639"/>
          </a:xfrm>
        </p:grpSpPr>
        <p:sp>
          <p:nvSpPr>
            <p:cNvPr id="154" name="직각 삼각형 153">
              <a:extLst>
                <a:ext uri="{FF2B5EF4-FFF2-40B4-BE49-F238E27FC236}">
                  <a16:creationId xmlns:a16="http://schemas.microsoft.com/office/drawing/2014/main" id="{F39B43C0-C408-4D4E-A0B1-48751F58F49A}"/>
                </a:ext>
              </a:extLst>
            </p:cNvPr>
            <p:cNvSpPr/>
            <p:nvPr/>
          </p:nvSpPr>
          <p:spPr>
            <a:xfrm>
              <a:off x="4718767" y="4965044"/>
              <a:ext cx="72000" cy="54000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-40" normalizeH="0" noProof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155" name="직각 삼각형 154">
              <a:extLst>
                <a:ext uri="{FF2B5EF4-FFF2-40B4-BE49-F238E27FC236}">
                  <a16:creationId xmlns:a16="http://schemas.microsoft.com/office/drawing/2014/main" id="{80370653-4376-469B-B9ED-AC1F3E064A98}"/>
                </a:ext>
              </a:extLst>
            </p:cNvPr>
            <p:cNvSpPr/>
            <p:nvPr/>
          </p:nvSpPr>
          <p:spPr>
            <a:xfrm flipH="1">
              <a:off x="4299960" y="4965044"/>
              <a:ext cx="72000" cy="54000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-40" normalizeH="0" noProof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156" name="사각형: 둥근 위쪽 모서리 155">
              <a:extLst>
                <a:ext uri="{FF2B5EF4-FFF2-40B4-BE49-F238E27FC236}">
                  <a16:creationId xmlns:a16="http://schemas.microsoft.com/office/drawing/2014/main" id="{93EEAAB6-D6DF-4443-9421-41F9C4E627A4}"/>
                </a:ext>
              </a:extLst>
            </p:cNvPr>
            <p:cNvSpPr/>
            <p:nvPr/>
          </p:nvSpPr>
          <p:spPr>
            <a:xfrm>
              <a:off x="4374198" y="4957669"/>
              <a:ext cx="360000" cy="360000"/>
            </a:xfrm>
            <a:prstGeom prst="round2SameRect">
              <a:avLst>
                <a:gd name="adj1" fmla="val 4949"/>
                <a:gd name="adj2" fmla="val 22779"/>
              </a:avLst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>
              <a:outerShdw blurRad="25400" dist="12700" dir="5400000" algn="t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-40" normalizeH="0" noProof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752BEFFB-8C67-4B53-88D1-3819231F9ED9}"/>
                </a:ext>
              </a:extLst>
            </p:cNvPr>
            <p:cNvSpPr txBox="1"/>
            <p:nvPr/>
          </p:nvSpPr>
          <p:spPr>
            <a:xfrm>
              <a:off x="4785055" y="5044593"/>
              <a:ext cx="1228789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-4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3"/>
                  </a:solidFill>
                  <a:effectLst/>
                  <a:uLnTx/>
                  <a:uFillTx/>
                  <a:latin typeface="+mn-lt"/>
                  <a:ea typeface="+mn-ea"/>
                </a:rPr>
                <a:t>전문가 직접 관리</a:t>
              </a:r>
            </a:p>
          </p:txBody>
        </p:sp>
        <p:sp>
          <p:nvSpPr>
            <p:cNvPr id="158" name="사각형: 둥근 모서리 157">
              <a:extLst>
                <a:ext uri="{FF2B5EF4-FFF2-40B4-BE49-F238E27FC236}">
                  <a16:creationId xmlns:a16="http://schemas.microsoft.com/office/drawing/2014/main" id="{EBB5EA92-65D0-4A44-BB92-19D6549C03BB}"/>
                </a:ext>
              </a:extLst>
            </p:cNvPr>
            <p:cNvSpPr/>
            <p:nvPr/>
          </p:nvSpPr>
          <p:spPr>
            <a:xfrm>
              <a:off x="4368192" y="5409308"/>
              <a:ext cx="3600000" cy="792000"/>
            </a:xfrm>
            <a:prstGeom prst="roundRect">
              <a:avLst>
                <a:gd name="adj" fmla="val 8229"/>
              </a:avLst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36000" tIns="36000" rIns="36000" bIns="36000" rtlCol="0" anchor="ctr" anchorCtr="0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-4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모든 단계에서 </a:t>
              </a:r>
              <a:r>
                <a:rPr kumimoji="0" lang="en-US" altLang="ko-KR" sz="1200" b="0" i="0" u="none" strike="noStrike" kern="0" cap="none" spc="-4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25</a:t>
              </a:r>
              <a:r>
                <a:rPr kumimoji="0" lang="ko-KR" altLang="en-US" sz="1200" b="0" i="0" u="none" strike="noStrike" kern="0" cap="none" spc="-40" normalizeH="0" noProof="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년차</a:t>
              </a:r>
              <a:r>
                <a:rPr kumimoji="0" lang="ko-KR" altLang="en-US" sz="1200" b="0" i="0" u="none" strike="noStrike" kern="0" cap="none" spc="-4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전문가의 직접 참여로 품질 보장</a:t>
              </a:r>
            </a:p>
          </p:txBody>
        </p:sp>
        <p:pic>
          <p:nvPicPr>
            <p:cNvPr id="167" name="그림 166">
              <a:extLst>
                <a:ext uri="{FF2B5EF4-FFF2-40B4-BE49-F238E27FC236}">
                  <a16:creationId xmlns:a16="http://schemas.microsoft.com/office/drawing/2014/main" id="{7EED2CCC-6A99-427D-84B8-1C9B2E694D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46198" y="5029669"/>
              <a:ext cx="216000" cy="216000"/>
            </a:xfrm>
            <a:prstGeom prst="rect">
              <a:avLst/>
            </a:prstGeom>
          </p:spPr>
        </p:pic>
      </p:grpSp>
      <p:grpSp>
        <p:nvGrpSpPr>
          <p:cNvPr id="1028" name="그룹 1027">
            <a:extLst>
              <a:ext uri="{FF2B5EF4-FFF2-40B4-BE49-F238E27FC236}">
                <a16:creationId xmlns:a16="http://schemas.microsoft.com/office/drawing/2014/main" id="{51A673D6-EA15-4CAF-8432-BC341810CE32}"/>
              </a:ext>
            </a:extLst>
          </p:cNvPr>
          <p:cNvGrpSpPr/>
          <p:nvPr/>
        </p:nvGrpSpPr>
        <p:grpSpPr>
          <a:xfrm>
            <a:off x="8076220" y="4957669"/>
            <a:ext cx="3632228" cy="1243639"/>
            <a:chOff x="8224396" y="4957669"/>
            <a:chExt cx="3632228" cy="1243639"/>
          </a:xfrm>
        </p:grpSpPr>
        <p:sp>
          <p:nvSpPr>
            <p:cNvPr id="160" name="직각 삼각형 159">
              <a:extLst>
                <a:ext uri="{FF2B5EF4-FFF2-40B4-BE49-F238E27FC236}">
                  <a16:creationId xmlns:a16="http://schemas.microsoft.com/office/drawing/2014/main" id="{8EAD52FE-BD09-4CA4-A695-62163BDB1F8D}"/>
                </a:ext>
              </a:extLst>
            </p:cNvPr>
            <p:cNvSpPr/>
            <p:nvPr/>
          </p:nvSpPr>
          <p:spPr>
            <a:xfrm>
              <a:off x="8607199" y="4965044"/>
              <a:ext cx="72000" cy="54000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-40" normalizeH="0" noProof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161" name="직각 삼각형 160">
              <a:extLst>
                <a:ext uri="{FF2B5EF4-FFF2-40B4-BE49-F238E27FC236}">
                  <a16:creationId xmlns:a16="http://schemas.microsoft.com/office/drawing/2014/main" id="{A3E5CBD6-8BF2-45EE-9FA3-7536CB1AD3F5}"/>
                </a:ext>
              </a:extLst>
            </p:cNvPr>
            <p:cNvSpPr/>
            <p:nvPr/>
          </p:nvSpPr>
          <p:spPr>
            <a:xfrm flipH="1">
              <a:off x="8224396" y="4965044"/>
              <a:ext cx="72000" cy="54000"/>
            </a:xfrm>
            <a:prstGeom prst="rtTriangle">
              <a:avLst/>
            </a:prstGeom>
            <a:solidFill>
              <a:schemeClr val="accent3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-40" normalizeH="0" noProof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162" name="사각형: 둥근 위쪽 모서리 161">
              <a:extLst>
                <a:ext uri="{FF2B5EF4-FFF2-40B4-BE49-F238E27FC236}">
                  <a16:creationId xmlns:a16="http://schemas.microsoft.com/office/drawing/2014/main" id="{6C5A99D9-F15D-493B-8EC9-8DAF5862EE12}"/>
                </a:ext>
              </a:extLst>
            </p:cNvPr>
            <p:cNvSpPr/>
            <p:nvPr/>
          </p:nvSpPr>
          <p:spPr>
            <a:xfrm>
              <a:off x="8262630" y="4957669"/>
              <a:ext cx="360000" cy="360000"/>
            </a:xfrm>
            <a:prstGeom prst="round2SameRect">
              <a:avLst>
                <a:gd name="adj1" fmla="val 4949"/>
                <a:gd name="adj2" fmla="val 22779"/>
              </a:avLst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>
              <a:outerShdw blurRad="25400" dist="12700" dir="5400000" algn="t" rotWithShape="0">
                <a:prstClr val="black">
                  <a:alpha val="3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-40" normalizeH="0" noProof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id="{FF155CDC-D472-4174-BABC-44019D2A53C7}"/>
                </a:ext>
              </a:extLst>
            </p:cNvPr>
            <p:cNvSpPr txBox="1"/>
            <p:nvPr/>
          </p:nvSpPr>
          <p:spPr>
            <a:xfrm>
              <a:off x="8673487" y="5044593"/>
              <a:ext cx="1193844" cy="288147"/>
            </a:xfrm>
            <a:prstGeom prst="rect">
              <a:avLst/>
            </a:prstGeom>
            <a:noFill/>
          </p:spPr>
          <p:txBody>
            <a:bodyPr wrap="none" lIns="36000" tIns="36000" rIns="36000" bIns="36000" rtlCol="0">
              <a:spAutoFit/>
            </a:bodyPr>
            <a:lstStyle/>
            <a:p>
              <a:pPr marL="0" marR="0" lvl="0" indent="0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0" u="none" strike="noStrike" kern="0" cap="none" spc="-4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3"/>
                  </a:solidFill>
                  <a:effectLst/>
                  <a:uLnTx/>
                  <a:uFillTx/>
                  <a:latin typeface="+mn-lt"/>
                  <a:ea typeface="+mn-ea"/>
                </a:rPr>
                <a:t>유연한 프로세스</a:t>
              </a:r>
            </a:p>
          </p:txBody>
        </p:sp>
        <p:sp>
          <p:nvSpPr>
            <p:cNvPr id="164" name="사각형: 둥근 모서리 163">
              <a:extLst>
                <a:ext uri="{FF2B5EF4-FFF2-40B4-BE49-F238E27FC236}">
                  <a16:creationId xmlns:a16="http://schemas.microsoft.com/office/drawing/2014/main" id="{A11F6F3C-9036-4303-9D45-EDD474B34650}"/>
                </a:ext>
              </a:extLst>
            </p:cNvPr>
            <p:cNvSpPr/>
            <p:nvPr/>
          </p:nvSpPr>
          <p:spPr>
            <a:xfrm>
              <a:off x="8256624" y="5409308"/>
              <a:ext cx="3600000" cy="792000"/>
            </a:xfrm>
            <a:prstGeom prst="roundRect">
              <a:avLst>
                <a:gd name="adj" fmla="val 8229"/>
              </a:avLst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36000" tIns="36000" rIns="36000" bIns="36000" rtlCol="0" anchor="ctr" anchorCtr="0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0" i="0" u="none" strike="noStrike" kern="0" cap="none" spc="-4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고객 피드백에 따른 유연한 프로젝트 조정 가능</a:t>
              </a:r>
            </a:p>
          </p:txBody>
        </p:sp>
        <p:pic>
          <p:nvPicPr>
            <p:cNvPr id="168" name="그림 167">
              <a:extLst>
                <a:ext uri="{FF2B5EF4-FFF2-40B4-BE49-F238E27FC236}">
                  <a16:creationId xmlns:a16="http://schemas.microsoft.com/office/drawing/2014/main" id="{BC905615-3DE3-4C8C-BC60-DBB93D6AC2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334630" y="5029669"/>
              <a:ext cx="216000" cy="216000"/>
            </a:xfrm>
            <a:prstGeom prst="rect">
              <a:avLst/>
            </a:prstGeom>
          </p:spPr>
        </p:pic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018696C1-641A-4365-A801-65FE2F55C80E}"/>
              </a:ext>
            </a:extLst>
          </p:cNvPr>
          <p:cNvGrpSpPr/>
          <p:nvPr/>
        </p:nvGrpSpPr>
        <p:grpSpPr>
          <a:xfrm>
            <a:off x="335360" y="2102034"/>
            <a:ext cx="11521280" cy="2337702"/>
            <a:chOff x="335360" y="2102034"/>
            <a:chExt cx="11521280" cy="233770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0AB82D7-7F3C-4C33-8341-26787D42B871}"/>
                </a:ext>
              </a:extLst>
            </p:cNvPr>
            <p:cNvSpPr txBox="1"/>
            <p:nvPr/>
          </p:nvSpPr>
          <p:spPr>
            <a:xfrm>
              <a:off x="335360" y="2102034"/>
              <a:ext cx="5437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</a:t>
              </a: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1</a:t>
              </a:r>
              <a:endParaRPr kumimoji="0" lang="ko-KR" altLang="en-US" sz="2400" b="0" i="0" u="none" strike="noStrike" kern="0" cap="none" spc="30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2"/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50" name="사각형: 둥근 모서리 49">
              <a:extLst>
                <a:ext uri="{FF2B5EF4-FFF2-40B4-BE49-F238E27FC236}">
                  <a16:creationId xmlns:a16="http://schemas.microsoft.com/office/drawing/2014/main" id="{F31A0B68-3B9E-4E19-9740-D5F71BD20156}"/>
                </a:ext>
              </a:extLst>
            </p:cNvPr>
            <p:cNvSpPr/>
            <p:nvPr/>
          </p:nvSpPr>
          <p:spPr>
            <a:xfrm>
              <a:off x="335360" y="2423736"/>
              <a:ext cx="2016000" cy="2016000"/>
            </a:xfrm>
            <a:prstGeom prst="roundRect">
              <a:avLst>
                <a:gd name="adj" fmla="val 5820"/>
              </a:avLst>
            </a:prstGeom>
            <a:solidFill>
              <a:srgbClr val="EFF7FF"/>
            </a:solidFill>
            <a:ln w="6350">
              <a:solidFill>
                <a:srgbClr val="E1F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44000" rtlCol="0" anchor="b" anchorCtr="0"/>
            <a:lstStyle/>
            <a:p>
              <a:pPr marL="15099" algn="ctr" rtl="0">
                <a:spcBef>
                  <a:spcPct val="0"/>
                </a:spcBef>
              </a:pP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초기 상담</a:t>
              </a:r>
            </a:p>
          </p:txBody>
        </p:sp>
        <p:sp>
          <p:nvSpPr>
            <p:cNvPr id="51" name="화살표: 오각형 50">
              <a:extLst>
                <a:ext uri="{FF2B5EF4-FFF2-40B4-BE49-F238E27FC236}">
                  <a16:creationId xmlns:a16="http://schemas.microsoft.com/office/drawing/2014/main" id="{1F26FD3A-BF1C-421E-BC76-7B16B9751602}"/>
                </a:ext>
              </a:extLst>
            </p:cNvPr>
            <p:cNvSpPr/>
            <p:nvPr/>
          </p:nvSpPr>
          <p:spPr>
            <a:xfrm>
              <a:off x="335360" y="2564936"/>
              <a:ext cx="2232000" cy="288000"/>
            </a:xfrm>
            <a:prstGeom prst="homePlat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spcBef>
                  <a:spcPct val="0"/>
                </a:spcBef>
              </a:pPr>
              <a:r>
                <a:rPr lang="ko-KR" altLang="en-US" sz="12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j-lt"/>
                  <a:ea typeface="+mj-ea"/>
                  <a:cs typeface="+mj-cs"/>
                </a:rPr>
                <a:t>니즈 파악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6C3E5AA-D842-4CCB-AA4B-4CABFF9B0E77}"/>
                </a:ext>
              </a:extLst>
            </p:cNvPr>
            <p:cNvSpPr txBox="1"/>
            <p:nvPr/>
          </p:nvSpPr>
          <p:spPr>
            <a:xfrm>
              <a:off x="2783688" y="2102034"/>
              <a:ext cx="5806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</a:t>
              </a: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2</a:t>
              </a:r>
              <a:endParaRPr kumimoji="0" lang="ko-KR" altLang="en-US" sz="2400" b="0" i="0" u="none" strike="noStrike" kern="0" cap="none" spc="30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2"/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55" name="사각형: 둥근 모서리 54">
              <a:extLst>
                <a:ext uri="{FF2B5EF4-FFF2-40B4-BE49-F238E27FC236}">
                  <a16:creationId xmlns:a16="http://schemas.microsoft.com/office/drawing/2014/main" id="{786A0CB8-23E6-423A-97E2-F039FECEE15A}"/>
                </a:ext>
              </a:extLst>
            </p:cNvPr>
            <p:cNvSpPr/>
            <p:nvPr/>
          </p:nvSpPr>
          <p:spPr>
            <a:xfrm>
              <a:off x="2783688" y="2423736"/>
              <a:ext cx="2016000" cy="2016000"/>
            </a:xfrm>
            <a:prstGeom prst="roundRect">
              <a:avLst>
                <a:gd name="adj" fmla="val 5820"/>
              </a:avLst>
            </a:prstGeom>
            <a:solidFill>
              <a:srgbClr val="EFF7FF"/>
            </a:solidFill>
            <a:ln w="6350">
              <a:solidFill>
                <a:srgbClr val="E1F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44000" rtlCol="0" anchor="b" anchorCtr="0"/>
            <a:lstStyle/>
            <a:p>
              <a:pPr marL="15099" algn="ctr" rtl="0">
                <a:spcBef>
                  <a:spcPct val="0"/>
                </a:spcBef>
              </a:pP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연구 설계</a:t>
              </a:r>
            </a:p>
          </p:txBody>
        </p:sp>
        <p:sp>
          <p:nvSpPr>
            <p:cNvPr id="56" name="화살표: 오각형 55">
              <a:extLst>
                <a:ext uri="{FF2B5EF4-FFF2-40B4-BE49-F238E27FC236}">
                  <a16:creationId xmlns:a16="http://schemas.microsoft.com/office/drawing/2014/main" id="{32912741-399F-4149-A9F1-44D7FE4C8FC5}"/>
                </a:ext>
              </a:extLst>
            </p:cNvPr>
            <p:cNvSpPr/>
            <p:nvPr/>
          </p:nvSpPr>
          <p:spPr>
            <a:xfrm>
              <a:off x="2783688" y="2564936"/>
              <a:ext cx="2232000" cy="288000"/>
            </a:xfrm>
            <a:prstGeom prst="homePlat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spcBef>
                  <a:spcPct val="0"/>
                </a:spcBef>
              </a:pPr>
              <a:r>
                <a:rPr lang="ko-KR" altLang="en-US" sz="12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j-lt"/>
                  <a:ea typeface="+mj-ea"/>
                  <a:cs typeface="+mj-cs"/>
                </a:rPr>
                <a:t>계획 수립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7DB94BA-D715-462B-86BA-4558ED6CAEBB}"/>
                </a:ext>
              </a:extLst>
            </p:cNvPr>
            <p:cNvSpPr txBox="1"/>
            <p:nvPr/>
          </p:nvSpPr>
          <p:spPr>
            <a:xfrm>
              <a:off x="5088000" y="2102034"/>
              <a:ext cx="5902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</a:t>
              </a: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3</a:t>
              </a:r>
              <a:endParaRPr kumimoji="0" lang="ko-KR" altLang="en-US" sz="2400" b="0" i="0" u="none" strike="noStrike" kern="0" cap="none" spc="30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2"/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58" name="사각형: 둥근 모서리 57">
              <a:extLst>
                <a:ext uri="{FF2B5EF4-FFF2-40B4-BE49-F238E27FC236}">
                  <a16:creationId xmlns:a16="http://schemas.microsoft.com/office/drawing/2014/main" id="{1B1375C8-2464-4318-8810-62CECC2C19A9}"/>
                </a:ext>
              </a:extLst>
            </p:cNvPr>
            <p:cNvSpPr/>
            <p:nvPr/>
          </p:nvSpPr>
          <p:spPr>
            <a:xfrm>
              <a:off x="5088000" y="2423736"/>
              <a:ext cx="2016000" cy="2016000"/>
            </a:xfrm>
            <a:prstGeom prst="roundRect">
              <a:avLst>
                <a:gd name="adj" fmla="val 5820"/>
              </a:avLst>
            </a:prstGeom>
            <a:solidFill>
              <a:srgbClr val="EFF7FF"/>
            </a:solidFill>
            <a:ln w="6350">
              <a:solidFill>
                <a:srgbClr val="E1F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44000" rtlCol="0" anchor="b" anchorCtr="0"/>
            <a:lstStyle/>
            <a:p>
              <a:pPr marL="15099" algn="ctr" rtl="0">
                <a:spcBef>
                  <a:spcPct val="0"/>
                </a:spcBef>
              </a:pP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데이터 수집</a:t>
              </a:r>
            </a:p>
          </p:txBody>
        </p:sp>
        <p:sp>
          <p:nvSpPr>
            <p:cNvPr id="59" name="화살표: 오각형 58">
              <a:extLst>
                <a:ext uri="{FF2B5EF4-FFF2-40B4-BE49-F238E27FC236}">
                  <a16:creationId xmlns:a16="http://schemas.microsoft.com/office/drawing/2014/main" id="{DC6BDF94-E59B-4282-84B0-DCE56F7EC46E}"/>
                </a:ext>
              </a:extLst>
            </p:cNvPr>
            <p:cNvSpPr/>
            <p:nvPr/>
          </p:nvSpPr>
          <p:spPr>
            <a:xfrm>
              <a:off x="5088000" y="2564936"/>
              <a:ext cx="2232000" cy="288000"/>
            </a:xfrm>
            <a:prstGeom prst="homePlat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spcBef>
                  <a:spcPct val="0"/>
                </a:spcBef>
              </a:pPr>
              <a:r>
                <a:rPr lang="ko-KR" altLang="en-US" sz="12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실행 단계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0D8ED9D-C42E-46D9-AB95-017A2ACC4212}"/>
                </a:ext>
              </a:extLst>
            </p:cNvPr>
            <p:cNvSpPr txBox="1"/>
            <p:nvPr/>
          </p:nvSpPr>
          <p:spPr>
            <a:xfrm>
              <a:off x="7388969" y="2102034"/>
              <a:ext cx="5806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</a:t>
              </a: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4</a:t>
              </a:r>
              <a:endParaRPr kumimoji="0" lang="ko-KR" altLang="en-US" sz="2400" b="0" i="0" u="none" strike="noStrike" kern="0" cap="none" spc="30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2"/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61" name="사각형: 둥근 모서리 60">
              <a:extLst>
                <a:ext uri="{FF2B5EF4-FFF2-40B4-BE49-F238E27FC236}">
                  <a16:creationId xmlns:a16="http://schemas.microsoft.com/office/drawing/2014/main" id="{A4414D12-214F-4393-90D0-202FAC1F3387}"/>
                </a:ext>
              </a:extLst>
            </p:cNvPr>
            <p:cNvSpPr/>
            <p:nvPr/>
          </p:nvSpPr>
          <p:spPr>
            <a:xfrm>
              <a:off x="7388969" y="2423736"/>
              <a:ext cx="2016000" cy="2016000"/>
            </a:xfrm>
            <a:prstGeom prst="roundRect">
              <a:avLst>
                <a:gd name="adj" fmla="val 5820"/>
              </a:avLst>
            </a:prstGeom>
            <a:solidFill>
              <a:srgbClr val="EFF7FF"/>
            </a:solidFill>
            <a:ln w="6350">
              <a:solidFill>
                <a:srgbClr val="E1F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44000" rtlCol="0" anchor="b" anchorCtr="0"/>
            <a:lstStyle/>
            <a:p>
              <a:pPr marL="15099" algn="ctr" rtl="0">
                <a:spcBef>
                  <a:spcPct val="0"/>
                </a:spcBef>
              </a:pP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데이터 분석</a:t>
              </a:r>
            </a:p>
          </p:txBody>
        </p:sp>
        <p:sp>
          <p:nvSpPr>
            <p:cNvPr id="62" name="화살표: 오각형 61">
              <a:extLst>
                <a:ext uri="{FF2B5EF4-FFF2-40B4-BE49-F238E27FC236}">
                  <a16:creationId xmlns:a16="http://schemas.microsoft.com/office/drawing/2014/main" id="{FAB66BC2-8282-4A37-BCE5-941EB48AC705}"/>
                </a:ext>
              </a:extLst>
            </p:cNvPr>
            <p:cNvSpPr/>
            <p:nvPr/>
          </p:nvSpPr>
          <p:spPr>
            <a:xfrm>
              <a:off x="7388969" y="2564936"/>
              <a:ext cx="2232000" cy="288000"/>
            </a:xfrm>
            <a:prstGeom prst="homePlat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spcBef>
                  <a:spcPct val="0"/>
                </a:spcBef>
              </a:pPr>
              <a:r>
                <a:rPr lang="ko-KR" altLang="en-US" sz="12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분석 단계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9E2A80D-BAB5-4870-BDF8-D42062A439AF}"/>
                </a:ext>
              </a:extLst>
            </p:cNvPr>
            <p:cNvSpPr txBox="1"/>
            <p:nvPr/>
          </p:nvSpPr>
          <p:spPr>
            <a:xfrm>
              <a:off x="9840640" y="2102034"/>
              <a:ext cx="5918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</a:t>
              </a: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5</a:t>
              </a:r>
              <a:endParaRPr kumimoji="0" lang="ko-KR" altLang="en-US" sz="2400" b="0" i="0" u="none" strike="noStrike" kern="0" cap="none" spc="30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2"/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64" name="사각형: 둥근 모서리 63">
              <a:extLst>
                <a:ext uri="{FF2B5EF4-FFF2-40B4-BE49-F238E27FC236}">
                  <a16:creationId xmlns:a16="http://schemas.microsoft.com/office/drawing/2014/main" id="{F1B76E72-9F73-465E-BFAC-BA2C54B3B6DB}"/>
                </a:ext>
              </a:extLst>
            </p:cNvPr>
            <p:cNvSpPr/>
            <p:nvPr/>
          </p:nvSpPr>
          <p:spPr>
            <a:xfrm>
              <a:off x="9840640" y="2423736"/>
              <a:ext cx="2016000" cy="2016000"/>
            </a:xfrm>
            <a:prstGeom prst="roundRect">
              <a:avLst>
                <a:gd name="adj" fmla="val 5820"/>
              </a:avLst>
            </a:prstGeom>
            <a:solidFill>
              <a:srgbClr val="EFF7FF"/>
            </a:solidFill>
            <a:ln w="6350">
              <a:solidFill>
                <a:srgbClr val="E1F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44000" rtlCol="0" anchor="b" anchorCtr="0"/>
            <a:lstStyle/>
            <a:p>
              <a:pPr marL="15099" algn="ctr" rtl="0">
                <a:spcBef>
                  <a:spcPct val="0"/>
                </a:spcBef>
              </a:pP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인사이트 제공</a:t>
              </a:r>
            </a:p>
          </p:txBody>
        </p:sp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F078F0A1-A934-4029-B33A-77449642BCF1}"/>
                </a:ext>
              </a:extLst>
            </p:cNvPr>
            <p:cNvSpPr/>
            <p:nvPr/>
          </p:nvSpPr>
          <p:spPr>
            <a:xfrm>
              <a:off x="9840640" y="2564936"/>
              <a:ext cx="2016000" cy="2880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spcBef>
                  <a:spcPct val="0"/>
                </a:spcBef>
              </a:pPr>
              <a:r>
                <a:rPr lang="ko-KR" altLang="en-US" sz="12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결과 도출</a:t>
              </a:r>
            </a:p>
          </p:txBody>
        </p:sp>
        <p:sp>
          <p:nvSpPr>
            <p:cNvPr id="74" name="갈매기형 수장 65">
              <a:extLst>
                <a:ext uri="{FF2B5EF4-FFF2-40B4-BE49-F238E27FC236}">
                  <a16:creationId xmlns:a16="http://schemas.microsoft.com/office/drawing/2014/main" id="{58E97D0F-2E33-43C8-B933-F2F8AD68767A}"/>
                </a:ext>
              </a:extLst>
            </p:cNvPr>
            <p:cNvSpPr/>
            <p:nvPr/>
          </p:nvSpPr>
          <p:spPr>
            <a:xfrm>
              <a:off x="2333509" y="2618936"/>
              <a:ext cx="144000" cy="180000"/>
            </a:xfrm>
            <a:prstGeom prst="chevron">
              <a:avLst>
                <a:gd name="adj" fmla="val 58063"/>
              </a:avLst>
            </a:prstGeom>
            <a:solidFill>
              <a:srgbClr val="FFFFFF">
                <a:alpha val="50196"/>
              </a:srgbClr>
            </a:solidFill>
            <a:ln w="19050" algn="ctr">
              <a:noFill/>
              <a:round/>
              <a:headEnd/>
              <a:tailEnd/>
            </a:ln>
            <a:effectLst/>
          </p:spPr>
          <p:txBody>
            <a:bodyPr wrap="none" lIns="102809" tIns="51404" rIns="102809" bIns="51404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맑은 고딕"/>
              </a:endParaRPr>
            </a:p>
          </p:txBody>
        </p:sp>
        <p:sp>
          <p:nvSpPr>
            <p:cNvPr id="77" name="갈매기형 수장 65">
              <a:extLst>
                <a:ext uri="{FF2B5EF4-FFF2-40B4-BE49-F238E27FC236}">
                  <a16:creationId xmlns:a16="http://schemas.microsoft.com/office/drawing/2014/main" id="{F8062A0B-D7F9-42A2-A3D6-E26581609A86}"/>
                </a:ext>
              </a:extLst>
            </p:cNvPr>
            <p:cNvSpPr/>
            <p:nvPr/>
          </p:nvSpPr>
          <p:spPr>
            <a:xfrm>
              <a:off x="4781837" y="2618936"/>
              <a:ext cx="144000" cy="180000"/>
            </a:xfrm>
            <a:prstGeom prst="chevron">
              <a:avLst>
                <a:gd name="adj" fmla="val 58063"/>
              </a:avLst>
            </a:prstGeom>
            <a:solidFill>
              <a:srgbClr val="FFFFFF">
                <a:alpha val="50196"/>
              </a:srgbClr>
            </a:solidFill>
            <a:ln w="19050" algn="ctr">
              <a:noFill/>
              <a:round/>
              <a:headEnd/>
              <a:tailEnd/>
            </a:ln>
            <a:effectLst/>
          </p:spPr>
          <p:txBody>
            <a:bodyPr wrap="none" lIns="102809" tIns="51404" rIns="102809" bIns="51404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맑은 고딕"/>
              </a:endParaRPr>
            </a:p>
          </p:txBody>
        </p:sp>
        <p:sp>
          <p:nvSpPr>
            <p:cNvPr id="78" name="갈매기형 수장 65">
              <a:extLst>
                <a:ext uri="{FF2B5EF4-FFF2-40B4-BE49-F238E27FC236}">
                  <a16:creationId xmlns:a16="http://schemas.microsoft.com/office/drawing/2014/main" id="{4AC207B2-59C6-435A-A2CD-8AA074CE8D97}"/>
                </a:ext>
              </a:extLst>
            </p:cNvPr>
            <p:cNvSpPr/>
            <p:nvPr/>
          </p:nvSpPr>
          <p:spPr>
            <a:xfrm>
              <a:off x="7086149" y="2618936"/>
              <a:ext cx="144000" cy="180000"/>
            </a:xfrm>
            <a:prstGeom prst="chevron">
              <a:avLst>
                <a:gd name="adj" fmla="val 58063"/>
              </a:avLst>
            </a:prstGeom>
            <a:solidFill>
              <a:srgbClr val="FFFFFF">
                <a:alpha val="50196"/>
              </a:srgbClr>
            </a:solidFill>
            <a:ln w="19050" algn="ctr">
              <a:noFill/>
              <a:round/>
              <a:headEnd/>
              <a:tailEnd/>
            </a:ln>
            <a:effectLst/>
          </p:spPr>
          <p:txBody>
            <a:bodyPr wrap="none" lIns="102809" tIns="51404" rIns="102809" bIns="51404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맑은 고딕"/>
              </a:endParaRPr>
            </a:p>
          </p:txBody>
        </p:sp>
        <p:sp>
          <p:nvSpPr>
            <p:cNvPr id="79" name="갈매기형 수장 65">
              <a:extLst>
                <a:ext uri="{FF2B5EF4-FFF2-40B4-BE49-F238E27FC236}">
                  <a16:creationId xmlns:a16="http://schemas.microsoft.com/office/drawing/2014/main" id="{9E3F1437-6548-4AA4-9A20-A725EDBCF4A9}"/>
                </a:ext>
              </a:extLst>
            </p:cNvPr>
            <p:cNvSpPr/>
            <p:nvPr/>
          </p:nvSpPr>
          <p:spPr>
            <a:xfrm>
              <a:off x="9387118" y="2618936"/>
              <a:ext cx="144000" cy="180000"/>
            </a:xfrm>
            <a:prstGeom prst="chevron">
              <a:avLst>
                <a:gd name="adj" fmla="val 58063"/>
              </a:avLst>
            </a:prstGeom>
            <a:solidFill>
              <a:srgbClr val="FFFFFF">
                <a:alpha val="50196"/>
              </a:srgbClr>
            </a:solidFill>
            <a:ln w="19050" algn="ctr">
              <a:noFill/>
              <a:round/>
              <a:headEnd/>
              <a:tailEnd/>
            </a:ln>
            <a:effectLst/>
          </p:spPr>
          <p:txBody>
            <a:bodyPr wrap="none" lIns="102809" tIns="51404" rIns="102809" bIns="51404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맑은 고딕"/>
              </a:endParaRPr>
            </a:p>
          </p:txBody>
        </p:sp>
        <p:pic>
          <p:nvPicPr>
            <p:cNvPr id="206" name="그림 205">
              <a:extLst>
                <a:ext uri="{FF2B5EF4-FFF2-40B4-BE49-F238E27FC236}">
                  <a16:creationId xmlns:a16="http://schemas.microsoft.com/office/drawing/2014/main" id="{0009831D-E6E6-4AA8-B51D-F720C664DA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943" r="4037" b="16432"/>
            <a:stretch/>
          </p:blipFill>
          <p:spPr>
            <a:xfrm>
              <a:off x="711652" y="2997048"/>
              <a:ext cx="1263416" cy="864000"/>
            </a:xfrm>
            <a:custGeom>
              <a:avLst/>
              <a:gdLst>
                <a:gd name="connsiteX0" fmla="*/ 0 w 1263416"/>
                <a:gd name="connsiteY0" fmla="*/ 0 h 864000"/>
                <a:gd name="connsiteX1" fmla="*/ 343788 w 1263416"/>
                <a:gd name="connsiteY1" fmla="*/ 0 h 864000"/>
                <a:gd name="connsiteX2" fmla="*/ 343788 w 1263416"/>
                <a:gd name="connsiteY2" fmla="*/ 218763 h 864000"/>
                <a:gd name="connsiteX3" fmla="*/ 695908 w 1263416"/>
                <a:gd name="connsiteY3" fmla="*/ 218763 h 864000"/>
                <a:gd name="connsiteX4" fmla="*/ 695908 w 1263416"/>
                <a:gd name="connsiteY4" fmla="*/ 0 h 864000"/>
                <a:gd name="connsiteX5" fmla="*/ 1263416 w 1263416"/>
                <a:gd name="connsiteY5" fmla="*/ 0 h 864000"/>
                <a:gd name="connsiteX6" fmla="*/ 1263416 w 1263416"/>
                <a:gd name="connsiteY6" fmla="*/ 864000 h 864000"/>
                <a:gd name="connsiteX7" fmla="*/ 0 w 1263416"/>
                <a:gd name="connsiteY7" fmla="*/ 864000 h 86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3416" h="864000">
                  <a:moveTo>
                    <a:pt x="0" y="0"/>
                  </a:moveTo>
                  <a:lnTo>
                    <a:pt x="343788" y="0"/>
                  </a:lnTo>
                  <a:lnTo>
                    <a:pt x="343788" y="218763"/>
                  </a:lnTo>
                  <a:lnTo>
                    <a:pt x="695908" y="218763"/>
                  </a:lnTo>
                  <a:lnTo>
                    <a:pt x="695908" y="0"/>
                  </a:lnTo>
                  <a:lnTo>
                    <a:pt x="1263416" y="0"/>
                  </a:lnTo>
                  <a:lnTo>
                    <a:pt x="1263416" y="864000"/>
                  </a:lnTo>
                  <a:lnTo>
                    <a:pt x="0" y="864000"/>
                  </a:lnTo>
                  <a:close/>
                </a:path>
              </a:pathLst>
            </a:custGeom>
          </p:spPr>
        </p:pic>
        <p:pic>
          <p:nvPicPr>
            <p:cNvPr id="183" name="그림 182">
              <a:extLst>
                <a:ext uri="{FF2B5EF4-FFF2-40B4-BE49-F238E27FC236}">
                  <a16:creationId xmlns:a16="http://schemas.microsoft.com/office/drawing/2014/main" id="{700490EA-4518-4E35-960D-9F5B483E9B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691" b="13456"/>
            <a:stretch/>
          </p:blipFill>
          <p:spPr>
            <a:xfrm>
              <a:off x="9958951" y="2996948"/>
              <a:ext cx="1779379" cy="864000"/>
            </a:xfrm>
            <a:prstGeom prst="rect">
              <a:avLst/>
            </a:prstGeom>
          </p:spPr>
        </p:pic>
        <p:pic>
          <p:nvPicPr>
            <p:cNvPr id="1032" name="그림 1031">
              <a:extLst>
                <a:ext uri="{FF2B5EF4-FFF2-40B4-BE49-F238E27FC236}">
                  <a16:creationId xmlns:a16="http://schemas.microsoft.com/office/drawing/2014/main" id="{C7217EFE-2D3B-49F1-8DF1-9CDD0CC1A0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127" b="18651"/>
            <a:stretch/>
          </p:blipFill>
          <p:spPr>
            <a:xfrm>
              <a:off x="7499685" y="2960948"/>
              <a:ext cx="1794569" cy="936000"/>
            </a:xfrm>
            <a:prstGeom prst="rect">
              <a:avLst/>
            </a:prstGeom>
          </p:spPr>
        </p:pic>
        <p:pic>
          <p:nvPicPr>
            <p:cNvPr id="1034" name="그림 1033">
              <a:extLst>
                <a:ext uri="{FF2B5EF4-FFF2-40B4-BE49-F238E27FC236}">
                  <a16:creationId xmlns:a16="http://schemas.microsoft.com/office/drawing/2014/main" id="{8576A947-CEB7-4FF2-8D9B-555A0C8B02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825" b="3538"/>
            <a:stretch/>
          </p:blipFill>
          <p:spPr>
            <a:xfrm>
              <a:off x="5390442" y="2996948"/>
              <a:ext cx="1411116" cy="864000"/>
            </a:xfrm>
            <a:prstGeom prst="rect">
              <a:avLst/>
            </a:prstGeom>
          </p:spPr>
        </p:pic>
        <p:pic>
          <p:nvPicPr>
            <p:cNvPr id="1036" name="그림 1035">
              <a:extLst>
                <a:ext uri="{FF2B5EF4-FFF2-40B4-BE49-F238E27FC236}">
                  <a16:creationId xmlns:a16="http://schemas.microsoft.com/office/drawing/2014/main" id="{26C94991-D5C8-4403-8590-70DAFA6751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663" b="15351"/>
            <a:stretch/>
          </p:blipFill>
          <p:spPr>
            <a:xfrm>
              <a:off x="3156269" y="2996948"/>
              <a:ext cx="1270838" cy="864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정성 조사 진행 프로세스 </a:t>
            </a: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018696C1-641A-4365-A801-65FE2F55C80E}"/>
              </a:ext>
            </a:extLst>
          </p:cNvPr>
          <p:cNvGrpSpPr/>
          <p:nvPr/>
        </p:nvGrpSpPr>
        <p:grpSpPr>
          <a:xfrm>
            <a:off x="335360" y="2102034"/>
            <a:ext cx="11521280" cy="2337702"/>
            <a:chOff x="335360" y="2102034"/>
            <a:chExt cx="11521280" cy="233770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0AB82D7-7F3C-4C33-8341-26787D42B871}"/>
                </a:ext>
              </a:extLst>
            </p:cNvPr>
            <p:cNvSpPr txBox="1"/>
            <p:nvPr/>
          </p:nvSpPr>
          <p:spPr>
            <a:xfrm>
              <a:off x="335360" y="2102034"/>
              <a:ext cx="54373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</a:t>
              </a: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1</a:t>
              </a:r>
              <a:endParaRPr kumimoji="0" lang="ko-KR" altLang="en-US" sz="2400" b="0" i="0" u="none" strike="noStrike" kern="0" cap="none" spc="30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2"/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5" name="사각형: 둥근 모서리 49">
              <a:extLst>
                <a:ext uri="{FF2B5EF4-FFF2-40B4-BE49-F238E27FC236}">
                  <a16:creationId xmlns:a16="http://schemas.microsoft.com/office/drawing/2014/main" id="{F31A0B68-3B9E-4E19-9740-D5F71BD20156}"/>
                </a:ext>
              </a:extLst>
            </p:cNvPr>
            <p:cNvSpPr/>
            <p:nvPr/>
          </p:nvSpPr>
          <p:spPr>
            <a:xfrm>
              <a:off x="335360" y="2423736"/>
              <a:ext cx="2016000" cy="2016000"/>
            </a:xfrm>
            <a:prstGeom prst="roundRect">
              <a:avLst>
                <a:gd name="adj" fmla="val 5820"/>
              </a:avLst>
            </a:prstGeom>
            <a:solidFill>
              <a:srgbClr val="EFF7FF"/>
            </a:solidFill>
            <a:ln w="6350">
              <a:solidFill>
                <a:srgbClr val="E1F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44000" rtlCol="0" anchor="b" anchorCtr="0"/>
            <a:lstStyle/>
            <a:p>
              <a:pPr marL="15099" algn="ctr" rtl="0">
                <a:spcBef>
                  <a:spcPct val="0"/>
                </a:spcBef>
              </a:pP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초기 상담</a:t>
              </a:r>
            </a:p>
          </p:txBody>
        </p:sp>
        <p:sp>
          <p:nvSpPr>
            <p:cNvPr id="6" name="화살표: 오각형 50">
              <a:extLst>
                <a:ext uri="{FF2B5EF4-FFF2-40B4-BE49-F238E27FC236}">
                  <a16:creationId xmlns:a16="http://schemas.microsoft.com/office/drawing/2014/main" id="{1F26FD3A-BF1C-421E-BC76-7B16B9751602}"/>
                </a:ext>
              </a:extLst>
            </p:cNvPr>
            <p:cNvSpPr/>
            <p:nvPr/>
          </p:nvSpPr>
          <p:spPr>
            <a:xfrm>
              <a:off x="335360" y="2564936"/>
              <a:ext cx="2232000" cy="288000"/>
            </a:xfrm>
            <a:prstGeom prst="homePlate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spcBef>
                  <a:spcPct val="0"/>
                </a:spcBef>
              </a:pPr>
              <a:r>
                <a:rPr lang="ko-KR" altLang="en-US" sz="12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j-lt"/>
                  <a:ea typeface="+mj-ea"/>
                  <a:cs typeface="+mj-cs"/>
                </a:rPr>
                <a:t>니즈 파악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6C3E5AA-D842-4CCB-AA4B-4CABFF9B0E77}"/>
                </a:ext>
              </a:extLst>
            </p:cNvPr>
            <p:cNvSpPr txBox="1"/>
            <p:nvPr/>
          </p:nvSpPr>
          <p:spPr>
            <a:xfrm>
              <a:off x="2783688" y="2102034"/>
              <a:ext cx="5806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</a:t>
              </a: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2</a:t>
              </a:r>
              <a:endParaRPr kumimoji="0" lang="ko-KR" altLang="en-US" sz="2400" b="0" i="0" u="none" strike="noStrike" kern="0" cap="none" spc="30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2"/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8" name="사각형: 둥근 모서리 54">
              <a:extLst>
                <a:ext uri="{FF2B5EF4-FFF2-40B4-BE49-F238E27FC236}">
                  <a16:creationId xmlns:a16="http://schemas.microsoft.com/office/drawing/2014/main" id="{786A0CB8-23E6-423A-97E2-F039FECEE15A}"/>
                </a:ext>
              </a:extLst>
            </p:cNvPr>
            <p:cNvSpPr/>
            <p:nvPr/>
          </p:nvSpPr>
          <p:spPr>
            <a:xfrm>
              <a:off x="2783688" y="2423736"/>
              <a:ext cx="2016000" cy="2016000"/>
            </a:xfrm>
            <a:prstGeom prst="roundRect">
              <a:avLst>
                <a:gd name="adj" fmla="val 5820"/>
              </a:avLst>
            </a:prstGeom>
            <a:solidFill>
              <a:srgbClr val="EFF7FF"/>
            </a:solidFill>
            <a:ln w="6350">
              <a:solidFill>
                <a:srgbClr val="E1F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44000" rtlCol="0" anchor="b" anchorCtr="0"/>
            <a:lstStyle/>
            <a:p>
              <a:pPr marL="15099" algn="ctr" rtl="0">
                <a:spcBef>
                  <a:spcPct val="0"/>
                </a:spcBef>
              </a:pP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조사 설계 </a:t>
              </a:r>
              <a:endParaRPr lang="en-US" altLang="ko-KR" sz="14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ctr" rtl="0">
                <a:spcBef>
                  <a:spcPct val="0"/>
                </a:spcBef>
              </a:pP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인터뷰 질문지 개발 </a:t>
              </a:r>
            </a:p>
          </p:txBody>
        </p:sp>
        <p:sp>
          <p:nvSpPr>
            <p:cNvPr id="9" name="화살표: 오각형 55">
              <a:extLst>
                <a:ext uri="{FF2B5EF4-FFF2-40B4-BE49-F238E27FC236}">
                  <a16:creationId xmlns:a16="http://schemas.microsoft.com/office/drawing/2014/main" id="{32912741-399F-4149-A9F1-44D7FE4C8FC5}"/>
                </a:ext>
              </a:extLst>
            </p:cNvPr>
            <p:cNvSpPr/>
            <p:nvPr/>
          </p:nvSpPr>
          <p:spPr>
            <a:xfrm>
              <a:off x="2783688" y="2564936"/>
              <a:ext cx="2232000" cy="288000"/>
            </a:xfrm>
            <a:prstGeom prst="homePlat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spcBef>
                  <a:spcPct val="0"/>
                </a:spcBef>
              </a:pPr>
              <a:r>
                <a:rPr lang="ko-KR" altLang="en-US" sz="12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j-lt"/>
                  <a:ea typeface="+mj-ea"/>
                  <a:cs typeface="+mj-cs"/>
                </a:rPr>
                <a:t>조사 설계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7DB94BA-D715-462B-86BA-4558ED6CAEBB}"/>
                </a:ext>
              </a:extLst>
            </p:cNvPr>
            <p:cNvSpPr txBox="1"/>
            <p:nvPr/>
          </p:nvSpPr>
          <p:spPr>
            <a:xfrm>
              <a:off x="5088000" y="2102034"/>
              <a:ext cx="5902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</a:t>
              </a: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3</a:t>
              </a:r>
              <a:endParaRPr kumimoji="0" lang="ko-KR" altLang="en-US" sz="2400" b="0" i="0" u="none" strike="noStrike" kern="0" cap="none" spc="30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2"/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11" name="사각형: 둥근 모서리 57">
              <a:extLst>
                <a:ext uri="{FF2B5EF4-FFF2-40B4-BE49-F238E27FC236}">
                  <a16:creationId xmlns:a16="http://schemas.microsoft.com/office/drawing/2014/main" id="{1B1375C8-2464-4318-8810-62CECC2C19A9}"/>
                </a:ext>
              </a:extLst>
            </p:cNvPr>
            <p:cNvSpPr/>
            <p:nvPr/>
          </p:nvSpPr>
          <p:spPr>
            <a:xfrm>
              <a:off x="5088000" y="2423736"/>
              <a:ext cx="2016000" cy="2016000"/>
            </a:xfrm>
            <a:prstGeom prst="roundRect">
              <a:avLst>
                <a:gd name="adj" fmla="val 5820"/>
              </a:avLst>
            </a:prstGeom>
            <a:solidFill>
              <a:srgbClr val="EFF7FF"/>
            </a:solidFill>
            <a:ln w="6350">
              <a:solidFill>
                <a:srgbClr val="E1F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44000" rtlCol="0" anchor="b" anchorCtr="0"/>
            <a:lstStyle/>
            <a:p>
              <a:pPr marL="15099" algn="ctr" rtl="0">
                <a:spcBef>
                  <a:spcPct val="0"/>
                </a:spcBef>
              </a:pPr>
              <a:r>
                <a:rPr lang="ko-KR" altLang="en-US" sz="1400" b="1" kern="1200" spc="-4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스크린점주</a:t>
              </a:r>
              <a:r>
                <a:rPr lang="en-US" altLang="ko-KR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, </a:t>
              </a:r>
            </a:p>
            <a:p>
              <a:pPr marL="15099" algn="ctr" rtl="0">
                <a:spcBef>
                  <a:spcPct val="0"/>
                </a:spcBef>
              </a:pP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약사</a:t>
              </a:r>
              <a:r>
                <a:rPr lang="en-US" altLang="ko-KR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, </a:t>
              </a: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의사</a:t>
              </a:r>
              <a:endParaRPr lang="en-US" altLang="ko-KR" sz="14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ctr" rtl="0">
                <a:spcBef>
                  <a:spcPct val="0"/>
                </a:spcBef>
              </a:pP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그룹내 골고루</a:t>
              </a:r>
              <a:endParaRPr lang="en-US" altLang="ko-KR" sz="14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ctr" rtl="0">
                <a:spcBef>
                  <a:spcPct val="0"/>
                </a:spcBef>
              </a:pP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전문 </a:t>
              </a:r>
              <a:r>
                <a:rPr lang="ko-KR" altLang="en-US" sz="1400" b="1" kern="1200" spc="-4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리쿠르터를</a:t>
              </a: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 통해 </a:t>
              </a:r>
              <a:endParaRPr lang="en-US" altLang="ko-KR" sz="14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ctr" rtl="0">
                <a:spcBef>
                  <a:spcPct val="0"/>
                </a:spcBef>
              </a:pP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조사 목적에 적합한</a:t>
              </a:r>
              <a:endParaRPr lang="en-US" altLang="ko-KR" sz="14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ctr" rtl="0">
                <a:spcBef>
                  <a:spcPct val="0"/>
                </a:spcBef>
              </a:pPr>
              <a:r>
                <a:rPr lang="ko-KR" altLang="en-US" sz="1400" b="1" kern="1200" spc="-4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인터뷰어</a:t>
              </a: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 선별 </a:t>
              </a:r>
            </a:p>
          </p:txBody>
        </p:sp>
        <p:sp>
          <p:nvSpPr>
            <p:cNvPr id="12" name="화살표: 오각형 58">
              <a:extLst>
                <a:ext uri="{FF2B5EF4-FFF2-40B4-BE49-F238E27FC236}">
                  <a16:creationId xmlns:a16="http://schemas.microsoft.com/office/drawing/2014/main" id="{DC6BDF94-E59B-4282-84B0-DCE56F7EC46E}"/>
                </a:ext>
              </a:extLst>
            </p:cNvPr>
            <p:cNvSpPr/>
            <p:nvPr/>
          </p:nvSpPr>
          <p:spPr>
            <a:xfrm>
              <a:off x="5088000" y="2564936"/>
              <a:ext cx="2232000" cy="288000"/>
            </a:xfrm>
            <a:prstGeom prst="homePlat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spcBef>
                  <a:spcPct val="0"/>
                </a:spcBef>
              </a:pPr>
              <a:r>
                <a:rPr lang="ko-KR" altLang="en-US" sz="1200" b="1" kern="1200" spc="-4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인터뷰어</a:t>
              </a:r>
              <a:r>
                <a:rPr lang="ko-KR" altLang="en-US" sz="12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 </a:t>
              </a:r>
              <a:r>
                <a:rPr lang="ko-KR" altLang="en-US" sz="1200" b="1" kern="1200" spc="-4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리쿠르팅</a:t>
              </a:r>
              <a:endParaRPr lang="ko-KR" altLang="en-US" sz="12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0D8ED9D-C42E-46D9-AB95-017A2ACC4212}"/>
                </a:ext>
              </a:extLst>
            </p:cNvPr>
            <p:cNvSpPr txBox="1"/>
            <p:nvPr/>
          </p:nvSpPr>
          <p:spPr>
            <a:xfrm>
              <a:off x="7388969" y="2102034"/>
              <a:ext cx="5806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</a:t>
              </a: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4</a:t>
              </a:r>
              <a:endParaRPr kumimoji="0" lang="ko-KR" altLang="en-US" sz="2400" b="0" i="0" u="none" strike="noStrike" kern="0" cap="none" spc="30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2"/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14" name="사각형: 둥근 모서리 60">
              <a:extLst>
                <a:ext uri="{FF2B5EF4-FFF2-40B4-BE49-F238E27FC236}">
                  <a16:creationId xmlns:a16="http://schemas.microsoft.com/office/drawing/2014/main" id="{A4414D12-214F-4393-90D0-202FAC1F3387}"/>
                </a:ext>
              </a:extLst>
            </p:cNvPr>
            <p:cNvSpPr/>
            <p:nvPr/>
          </p:nvSpPr>
          <p:spPr>
            <a:xfrm>
              <a:off x="7388969" y="2423736"/>
              <a:ext cx="2016000" cy="2016000"/>
            </a:xfrm>
            <a:prstGeom prst="roundRect">
              <a:avLst>
                <a:gd name="adj" fmla="val 5820"/>
              </a:avLst>
            </a:prstGeom>
            <a:solidFill>
              <a:srgbClr val="EFF7FF"/>
            </a:solidFill>
            <a:ln w="6350">
              <a:solidFill>
                <a:srgbClr val="E1F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44000" rtlCol="0" anchor="b" anchorCtr="0"/>
            <a:lstStyle/>
            <a:p>
              <a:pPr marL="15099" algn="ctr" rtl="0">
                <a:spcBef>
                  <a:spcPct val="0"/>
                </a:spcBef>
              </a:pPr>
              <a:r>
                <a:rPr lang="en-US" altLang="ko-KR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1:1 </a:t>
              </a: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인터뷰</a:t>
              </a:r>
              <a:endParaRPr lang="en-US" altLang="ko-KR" sz="14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ctr" rtl="0">
                <a:spcBef>
                  <a:spcPct val="0"/>
                </a:spcBef>
              </a:pP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좌담회 </a:t>
              </a:r>
              <a:endParaRPr lang="en-US" altLang="ko-KR" sz="14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ctr" rtl="0">
                <a:spcBef>
                  <a:spcPct val="0"/>
                </a:spcBef>
              </a:pPr>
              <a:r>
                <a:rPr lang="en-US" altLang="ko-KR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(Zoom </a:t>
              </a: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활용 </a:t>
              </a:r>
              <a:r>
                <a:rPr lang="en-US" altLang="ko-KR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or</a:t>
              </a: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 </a:t>
              </a:r>
              <a:endParaRPr lang="en-US" altLang="ko-KR" sz="14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ctr" rtl="0">
                <a:spcBef>
                  <a:spcPct val="0"/>
                </a:spcBef>
              </a:pP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대면 인터뷰</a:t>
              </a:r>
              <a:r>
                <a:rPr lang="en-US" altLang="ko-KR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)</a:t>
              </a:r>
            </a:p>
            <a:p>
              <a:pPr marL="15099" algn="ctr" rtl="0">
                <a:spcBef>
                  <a:spcPct val="0"/>
                </a:spcBef>
              </a:pPr>
              <a:endParaRPr lang="ko-KR" altLang="en-US" sz="14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15" name="화살표: 오각형 61">
              <a:extLst>
                <a:ext uri="{FF2B5EF4-FFF2-40B4-BE49-F238E27FC236}">
                  <a16:creationId xmlns:a16="http://schemas.microsoft.com/office/drawing/2014/main" id="{FAB66BC2-8282-4A37-BCE5-941EB48AC705}"/>
                </a:ext>
              </a:extLst>
            </p:cNvPr>
            <p:cNvSpPr/>
            <p:nvPr/>
          </p:nvSpPr>
          <p:spPr>
            <a:xfrm>
              <a:off x="7388969" y="2564936"/>
              <a:ext cx="2232000" cy="288000"/>
            </a:xfrm>
            <a:prstGeom prst="homePlat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spcBef>
                  <a:spcPct val="0"/>
                </a:spcBef>
              </a:pPr>
              <a:r>
                <a:rPr lang="ko-KR" altLang="en-US" sz="12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인터뷰 진행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9E2A80D-BAB5-4870-BDF8-D42062A439AF}"/>
                </a:ext>
              </a:extLst>
            </p:cNvPr>
            <p:cNvSpPr txBox="1"/>
            <p:nvPr/>
          </p:nvSpPr>
          <p:spPr>
            <a:xfrm>
              <a:off x="9840640" y="2102034"/>
              <a:ext cx="5918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0</a:t>
              </a:r>
              <a:r>
                <a:rPr kumimoji="0" lang="en-US" altLang="ko-KR" sz="2400" b="0" i="0" u="none" strike="noStrike" kern="0" cap="none" spc="300" normalizeH="0" noProof="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effectLst/>
                  <a:uLnTx/>
                  <a:uFillTx/>
                  <a:latin typeface="Impact" panose="020B0806030902050204" pitchFamily="34" charset="0"/>
                </a:rPr>
                <a:t>5</a:t>
              </a:r>
              <a:endParaRPr kumimoji="0" lang="ko-KR" altLang="en-US" sz="2400" b="0" i="0" u="none" strike="noStrike" kern="0" cap="none" spc="300" normalizeH="0" noProof="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2"/>
                </a:solidFill>
                <a:effectLst/>
                <a:uLnTx/>
                <a:uFillTx/>
                <a:latin typeface="Impact" panose="020B0806030902050204" pitchFamily="34" charset="0"/>
              </a:endParaRPr>
            </a:p>
          </p:txBody>
        </p:sp>
        <p:sp>
          <p:nvSpPr>
            <p:cNvPr id="17" name="사각형: 둥근 모서리 63">
              <a:extLst>
                <a:ext uri="{FF2B5EF4-FFF2-40B4-BE49-F238E27FC236}">
                  <a16:creationId xmlns:a16="http://schemas.microsoft.com/office/drawing/2014/main" id="{F1B76E72-9F73-465E-BFAC-BA2C54B3B6DB}"/>
                </a:ext>
              </a:extLst>
            </p:cNvPr>
            <p:cNvSpPr/>
            <p:nvPr/>
          </p:nvSpPr>
          <p:spPr>
            <a:xfrm>
              <a:off x="9840640" y="2423736"/>
              <a:ext cx="2016000" cy="2016000"/>
            </a:xfrm>
            <a:prstGeom prst="roundRect">
              <a:avLst>
                <a:gd name="adj" fmla="val 5820"/>
              </a:avLst>
            </a:prstGeom>
            <a:solidFill>
              <a:srgbClr val="EFF7FF"/>
            </a:solidFill>
            <a:ln w="6350">
              <a:solidFill>
                <a:srgbClr val="E1F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44000" rtlCol="0" anchor="b" anchorCtr="0"/>
            <a:lstStyle/>
            <a:p>
              <a:pPr marL="15099" algn="ctr" rtl="0">
                <a:spcBef>
                  <a:spcPct val="0"/>
                </a:spcBef>
              </a:pP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인사이트 제공</a:t>
              </a: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F078F0A1-A934-4029-B33A-77449642BCF1}"/>
                </a:ext>
              </a:extLst>
            </p:cNvPr>
            <p:cNvSpPr/>
            <p:nvPr/>
          </p:nvSpPr>
          <p:spPr>
            <a:xfrm>
              <a:off x="9840640" y="2564936"/>
              <a:ext cx="2016000" cy="2880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>
                <a:spcBef>
                  <a:spcPct val="0"/>
                </a:spcBef>
              </a:pPr>
              <a:r>
                <a:rPr lang="ko-KR" altLang="en-US" sz="12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결과 도출</a:t>
              </a:r>
            </a:p>
          </p:txBody>
        </p:sp>
        <p:sp>
          <p:nvSpPr>
            <p:cNvPr id="19" name="갈매기형 수장 65">
              <a:extLst>
                <a:ext uri="{FF2B5EF4-FFF2-40B4-BE49-F238E27FC236}">
                  <a16:creationId xmlns:a16="http://schemas.microsoft.com/office/drawing/2014/main" id="{58E97D0F-2E33-43C8-B933-F2F8AD68767A}"/>
                </a:ext>
              </a:extLst>
            </p:cNvPr>
            <p:cNvSpPr/>
            <p:nvPr/>
          </p:nvSpPr>
          <p:spPr>
            <a:xfrm>
              <a:off x="2333509" y="2618936"/>
              <a:ext cx="144000" cy="180000"/>
            </a:xfrm>
            <a:prstGeom prst="chevron">
              <a:avLst>
                <a:gd name="adj" fmla="val 58063"/>
              </a:avLst>
            </a:prstGeom>
            <a:solidFill>
              <a:srgbClr val="FFFFFF">
                <a:alpha val="50196"/>
              </a:srgbClr>
            </a:solidFill>
            <a:ln w="19050" algn="ctr">
              <a:noFill/>
              <a:round/>
              <a:headEnd/>
              <a:tailEnd/>
            </a:ln>
            <a:effectLst/>
          </p:spPr>
          <p:txBody>
            <a:bodyPr wrap="none" lIns="102809" tIns="51404" rIns="102809" bIns="51404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맑은 고딕"/>
              </a:endParaRPr>
            </a:p>
          </p:txBody>
        </p:sp>
        <p:sp>
          <p:nvSpPr>
            <p:cNvPr id="20" name="갈매기형 수장 65">
              <a:extLst>
                <a:ext uri="{FF2B5EF4-FFF2-40B4-BE49-F238E27FC236}">
                  <a16:creationId xmlns:a16="http://schemas.microsoft.com/office/drawing/2014/main" id="{F8062A0B-D7F9-42A2-A3D6-E26581609A86}"/>
                </a:ext>
              </a:extLst>
            </p:cNvPr>
            <p:cNvSpPr/>
            <p:nvPr/>
          </p:nvSpPr>
          <p:spPr>
            <a:xfrm>
              <a:off x="4781837" y="2618936"/>
              <a:ext cx="144000" cy="180000"/>
            </a:xfrm>
            <a:prstGeom prst="chevron">
              <a:avLst>
                <a:gd name="adj" fmla="val 58063"/>
              </a:avLst>
            </a:prstGeom>
            <a:solidFill>
              <a:srgbClr val="FFFFFF">
                <a:alpha val="50196"/>
              </a:srgbClr>
            </a:solidFill>
            <a:ln w="19050" algn="ctr">
              <a:noFill/>
              <a:round/>
              <a:headEnd/>
              <a:tailEnd/>
            </a:ln>
            <a:effectLst/>
          </p:spPr>
          <p:txBody>
            <a:bodyPr wrap="none" lIns="102809" tIns="51404" rIns="102809" bIns="51404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맑은 고딕"/>
              </a:endParaRPr>
            </a:p>
          </p:txBody>
        </p:sp>
        <p:sp>
          <p:nvSpPr>
            <p:cNvPr id="21" name="갈매기형 수장 65">
              <a:extLst>
                <a:ext uri="{FF2B5EF4-FFF2-40B4-BE49-F238E27FC236}">
                  <a16:creationId xmlns:a16="http://schemas.microsoft.com/office/drawing/2014/main" id="{4AC207B2-59C6-435A-A2CD-8AA074CE8D97}"/>
                </a:ext>
              </a:extLst>
            </p:cNvPr>
            <p:cNvSpPr/>
            <p:nvPr/>
          </p:nvSpPr>
          <p:spPr>
            <a:xfrm>
              <a:off x="7086149" y="2618936"/>
              <a:ext cx="144000" cy="180000"/>
            </a:xfrm>
            <a:prstGeom prst="chevron">
              <a:avLst>
                <a:gd name="adj" fmla="val 58063"/>
              </a:avLst>
            </a:prstGeom>
            <a:solidFill>
              <a:srgbClr val="FFFFFF">
                <a:alpha val="50196"/>
              </a:srgbClr>
            </a:solidFill>
            <a:ln w="19050" algn="ctr">
              <a:noFill/>
              <a:round/>
              <a:headEnd/>
              <a:tailEnd/>
            </a:ln>
            <a:effectLst/>
          </p:spPr>
          <p:txBody>
            <a:bodyPr wrap="none" lIns="102809" tIns="51404" rIns="102809" bIns="51404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맑은 고딕"/>
              </a:endParaRPr>
            </a:p>
          </p:txBody>
        </p:sp>
        <p:sp>
          <p:nvSpPr>
            <p:cNvPr id="22" name="갈매기형 수장 65">
              <a:extLst>
                <a:ext uri="{FF2B5EF4-FFF2-40B4-BE49-F238E27FC236}">
                  <a16:creationId xmlns:a16="http://schemas.microsoft.com/office/drawing/2014/main" id="{9E3F1437-6548-4AA4-9A20-A725EDBCF4A9}"/>
                </a:ext>
              </a:extLst>
            </p:cNvPr>
            <p:cNvSpPr/>
            <p:nvPr/>
          </p:nvSpPr>
          <p:spPr>
            <a:xfrm>
              <a:off x="9387118" y="2618936"/>
              <a:ext cx="144000" cy="180000"/>
            </a:xfrm>
            <a:prstGeom prst="chevron">
              <a:avLst>
                <a:gd name="adj" fmla="val 58063"/>
              </a:avLst>
            </a:prstGeom>
            <a:solidFill>
              <a:srgbClr val="FFFFFF">
                <a:alpha val="50196"/>
              </a:srgbClr>
            </a:solidFill>
            <a:ln w="19050" algn="ctr">
              <a:noFill/>
              <a:round/>
              <a:headEnd/>
              <a:tailEnd/>
            </a:ln>
            <a:effectLst/>
          </p:spPr>
          <p:txBody>
            <a:bodyPr wrap="none" lIns="102809" tIns="51404" rIns="102809" bIns="51404" rtlCol="0" anchor="ctr"/>
            <a:lstStyle/>
            <a:p>
              <a:pPr marL="0" marR="0" lvl="0" indent="0" algn="ctr" defTabSz="91440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맑은 고딕"/>
              </a:endParaRPr>
            </a:p>
          </p:txBody>
        </p:sp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0009831D-E6E6-4AA8-B51D-F720C664DA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943" r="4037" b="16432"/>
            <a:stretch/>
          </p:blipFill>
          <p:spPr>
            <a:xfrm>
              <a:off x="711652" y="2997048"/>
              <a:ext cx="1263416" cy="864000"/>
            </a:xfrm>
            <a:custGeom>
              <a:avLst/>
              <a:gdLst>
                <a:gd name="connsiteX0" fmla="*/ 0 w 1263416"/>
                <a:gd name="connsiteY0" fmla="*/ 0 h 864000"/>
                <a:gd name="connsiteX1" fmla="*/ 343788 w 1263416"/>
                <a:gd name="connsiteY1" fmla="*/ 0 h 864000"/>
                <a:gd name="connsiteX2" fmla="*/ 343788 w 1263416"/>
                <a:gd name="connsiteY2" fmla="*/ 218763 h 864000"/>
                <a:gd name="connsiteX3" fmla="*/ 695908 w 1263416"/>
                <a:gd name="connsiteY3" fmla="*/ 218763 h 864000"/>
                <a:gd name="connsiteX4" fmla="*/ 695908 w 1263416"/>
                <a:gd name="connsiteY4" fmla="*/ 0 h 864000"/>
                <a:gd name="connsiteX5" fmla="*/ 1263416 w 1263416"/>
                <a:gd name="connsiteY5" fmla="*/ 0 h 864000"/>
                <a:gd name="connsiteX6" fmla="*/ 1263416 w 1263416"/>
                <a:gd name="connsiteY6" fmla="*/ 864000 h 864000"/>
                <a:gd name="connsiteX7" fmla="*/ 0 w 1263416"/>
                <a:gd name="connsiteY7" fmla="*/ 864000 h 86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3416" h="864000">
                  <a:moveTo>
                    <a:pt x="0" y="0"/>
                  </a:moveTo>
                  <a:lnTo>
                    <a:pt x="343788" y="0"/>
                  </a:lnTo>
                  <a:lnTo>
                    <a:pt x="343788" y="218763"/>
                  </a:lnTo>
                  <a:lnTo>
                    <a:pt x="695908" y="218763"/>
                  </a:lnTo>
                  <a:lnTo>
                    <a:pt x="695908" y="0"/>
                  </a:lnTo>
                  <a:lnTo>
                    <a:pt x="1263416" y="0"/>
                  </a:lnTo>
                  <a:lnTo>
                    <a:pt x="1263416" y="864000"/>
                  </a:lnTo>
                  <a:lnTo>
                    <a:pt x="0" y="864000"/>
                  </a:lnTo>
                  <a:close/>
                </a:path>
              </a:pathLst>
            </a:custGeom>
          </p:spPr>
        </p:pic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700490EA-4518-4E35-960D-9F5B483E9B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691" b="13456"/>
            <a:stretch/>
          </p:blipFill>
          <p:spPr>
            <a:xfrm>
              <a:off x="9958951" y="2996948"/>
              <a:ext cx="1779379" cy="864000"/>
            </a:xfrm>
            <a:prstGeom prst="rect">
              <a:avLst/>
            </a:prstGeom>
          </p:spPr>
        </p:pic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26C94991-D5C8-4403-8590-70DAFA6751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663" b="15351"/>
            <a:stretch/>
          </p:blipFill>
          <p:spPr>
            <a:xfrm>
              <a:off x="3156269" y="2996948"/>
              <a:ext cx="1270838" cy="864000"/>
            </a:xfrm>
            <a:prstGeom prst="rect">
              <a:avLst/>
            </a:prstGeom>
          </p:spPr>
        </p:pic>
      </p:grpSp>
      <p:cxnSp>
        <p:nvCxnSpPr>
          <p:cNvPr id="29" name="직선 연결선 28"/>
          <p:cNvCxnSpPr/>
          <p:nvPr/>
        </p:nvCxnSpPr>
        <p:spPr>
          <a:xfrm>
            <a:off x="6023992" y="4439736"/>
            <a:ext cx="0" cy="25202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893297" y="4725144"/>
            <a:ext cx="2891176" cy="959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1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소수의 인원을 대상으로 인터뷰하므로</a:t>
            </a:r>
            <a:endParaRPr lang="en-US" altLang="ko-KR" sz="1100" kern="1200" spc="-4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130000"/>
              </a:lnSpc>
            </a:pPr>
            <a:r>
              <a:rPr lang="ko-KR" altLang="en-US" sz="11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자사의 서비스에 대한 유의미한 </a:t>
            </a:r>
            <a:r>
              <a:rPr lang="ko-KR" altLang="en-US" sz="1100" kern="1200" spc="-4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인사이트를</a:t>
            </a:r>
            <a:r>
              <a:rPr lang="ko-KR" altLang="en-US" sz="11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 제공할 </a:t>
            </a:r>
            <a:endParaRPr lang="en-US" altLang="ko-KR" sz="1100" kern="1200" spc="-4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130000"/>
              </a:lnSpc>
            </a:pPr>
            <a:r>
              <a:rPr lang="ko-KR" altLang="en-US" sz="11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타겟 페르소나에 적합한 대상을 찾아서 인터뷰 진행 </a:t>
            </a:r>
            <a:endParaRPr lang="en-US" altLang="ko-KR" sz="1100" kern="1200" spc="-4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130000"/>
              </a:lnSpc>
            </a:pPr>
            <a:r>
              <a:rPr lang="en-US" altLang="ko-KR" sz="11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ko-KR" altLang="en-US" sz="1100" kern="1200" spc="-4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타켓에</a:t>
            </a:r>
            <a:r>
              <a:rPr lang="ko-KR" altLang="en-US" sz="11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 대한 사전 정의와 합의가 중요</a:t>
            </a:r>
            <a:r>
              <a:rPr lang="en-US" altLang="ko-KR" sz="11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  <a:endParaRPr lang="ko-KR" altLang="en-US" sz="1100" kern="1200" spc="-4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31" name="직선 연결선 30"/>
          <p:cNvCxnSpPr/>
          <p:nvPr/>
        </p:nvCxnSpPr>
        <p:spPr>
          <a:xfrm>
            <a:off x="8908027" y="4451966"/>
            <a:ext cx="0" cy="25202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096954" y="4737374"/>
            <a:ext cx="1491434" cy="5324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1100" kern="1200" spc="-40" dirty="0" err="1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고객사</a:t>
            </a:r>
            <a:r>
              <a:rPr lang="ko-KR" altLang="en-US" sz="11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 참관 가능</a:t>
            </a:r>
            <a:endParaRPr lang="en-US" altLang="ko-KR" sz="1100" kern="1200" spc="-4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ct val="130000"/>
              </a:lnSpc>
            </a:pPr>
            <a:r>
              <a:rPr lang="ko-KR" altLang="en-US" sz="11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현장에서 추가 질문 가능 </a:t>
            </a:r>
          </a:p>
        </p:txBody>
      </p:sp>
      <p:pic>
        <p:nvPicPr>
          <p:cNvPr id="33" name="그림 32">
            <a:extLst>
              <a:ext uri="{FF2B5EF4-FFF2-40B4-BE49-F238E27FC236}">
                <a16:creationId xmlns:a16="http://schemas.microsoft.com/office/drawing/2014/main" id="{29708EDF-24AF-47DA-8C81-1FBE8A7C95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1364" y="4653136"/>
            <a:ext cx="2268252" cy="143378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71364" y="6009623"/>
            <a:ext cx="988412" cy="2996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11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*</a:t>
            </a:r>
            <a:r>
              <a:rPr lang="ko-KR" altLang="en-US" sz="11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좌담회 이미지</a:t>
            </a:r>
          </a:p>
        </p:txBody>
      </p:sp>
    </p:spTree>
    <p:extLst>
      <p:ext uri="{BB962C8B-B14F-4D97-AF65-F5344CB8AC3E}">
        <p14:creationId xmlns:p14="http://schemas.microsoft.com/office/powerpoint/2010/main" val="2608457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C930CB-6DE6-4B91-9FCF-C03242784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정량 조사 </a:t>
            </a:r>
            <a:r>
              <a:rPr lang="en-US" altLang="ko-KR" dirty="0"/>
              <a:t>Case Study</a:t>
            </a:r>
            <a:endParaRPr lang="ko-KR" altLang="en-US" dirty="0"/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5D93C29C-83C3-4F44-B1F1-BCEE38BB66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U </a:t>
            </a:r>
            <a:r>
              <a:rPr lang="ko-KR" altLang="en-US" dirty="0"/>
              <a:t>브랜드에서 </a:t>
            </a:r>
            <a:r>
              <a:rPr lang="en-US" altLang="ko-KR" dirty="0"/>
              <a:t>Song</a:t>
            </a:r>
            <a:r>
              <a:rPr lang="ko-KR" altLang="en-US" dirty="0"/>
              <a:t>을 활용한 동일한 광고 포맷 </a:t>
            </a:r>
            <a:r>
              <a:rPr lang="en-US" altLang="ko-KR" dirty="0"/>
              <a:t>3</a:t>
            </a:r>
            <a:r>
              <a:rPr lang="ko-KR" altLang="en-US" dirty="0"/>
              <a:t>년째 집행</a:t>
            </a:r>
          </a:p>
          <a:p>
            <a:r>
              <a:rPr lang="ko-KR" altLang="en-US" dirty="0"/>
              <a:t>동일한 </a:t>
            </a:r>
            <a:r>
              <a:rPr lang="en-US" altLang="ko-KR" dirty="0"/>
              <a:t>tone &amp; manner </a:t>
            </a:r>
            <a:r>
              <a:rPr lang="ko-KR" altLang="en-US" dirty="0"/>
              <a:t>광고 집행으로 광고 접촉도는 증가하나</a:t>
            </a:r>
            <a:r>
              <a:rPr lang="en-US" altLang="ko-KR" dirty="0"/>
              <a:t>, </a:t>
            </a:r>
            <a:r>
              <a:rPr lang="ko-KR" altLang="en-US" dirty="0"/>
              <a:t>광고 호감도는 전년 이후 하락함</a:t>
            </a:r>
          </a:p>
          <a:p>
            <a:pPr marL="379413" indent="-204788">
              <a:buClrTx/>
              <a:buFont typeface="Wingdings" panose="05000000000000000000" pitchFamily="2" charset="2"/>
              <a:buChar char="à"/>
            </a:pPr>
            <a:r>
              <a:rPr lang="ko-KR" altLang="en-US" b="1" dirty="0">
                <a:solidFill>
                  <a:schemeClr val="accent3"/>
                </a:solidFill>
              </a:rPr>
              <a:t>시사점 </a:t>
            </a:r>
            <a:r>
              <a:rPr lang="en-US" altLang="ko-KR" b="1" dirty="0">
                <a:solidFill>
                  <a:schemeClr val="accent3"/>
                </a:solidFill>
              </a:rPr>
              <a:t>: </a:t>
            </a:r>
            <a:r>
              <a:rPr lang="ko-KR" altLang="en-US" b="1" dirty="0">
                <a:solidFill>
                  <a:schemeClr val="accent3"/>
                </a:solidFill>
              </a:rPr>
              <a:t>광고 소재에 대한 피로도 누적으로 광고 포맷 변경 고려해야 할 시점으로 보임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E47AE4C-4110-40ED-9681-5438B03C64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50" b="3361"/>
          <a:stretch/>
        </p:blipFill>
        <p:spPr>
          <a:xfrm>
            <a:off x="2252666" y="1845320"/>
            <a:ext cx="7686668" cy="4464000"/>
          </a:xfrm>
          <a:prstGeom prst="rect">
            <a:avLst/>
          </a:prstGeom>
          <a:ln w="6350">
            <a:solidFill>
              <a:schemeClr val="bg1">
                <a:lumMod val="75000"/>
              </a:schemeClr>
            </a:solidFill>
          </a:ln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E76D7DE7-C119-3A38-F66F-B7ED1FC5E44A}"/>
              </a:ext>
            </a:extLst>
          </p:cNvPr>
          <p:cNvSpPr/>
          <p:nvPr/>
        </p:nvSpPr>
        <p:spPr>
          <a:xfrm>
            <a:off x="2567608" y="2204864"/>
            <a:ext cx="1332148" cy="3420380"/>
          </a:xfrm>
          <a:prstGeom prst="rect">
            <a:avLst/>
          </a:prstGeom>
          <a:solidFill>
            <a:schemeClr val="bg1">
              <a:lumMod val="95000"/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27111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7AB352C-7B80-4843-B9F1-E4228A6C9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정량 조사 </a:t>
            </a:r>
            <a:r>
              <a:rPr lang="en-US" altLang="ko-KR" dirty="0"/>
              <a:t>Case Study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445D597-B840-412E-B172-0077F71AD2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A </a:t>
            </a:r>
            <a:r>
              <a:rPr lang="ko-KR" altLang="en-US" dirty="0"/>
              <a:t>브랜드 매출 감소 원인을 파악하기 위한 조사에서 </a:t>
            </a:r>
            <a:r>
              <a:rPr lang="en-US" altLang="ko-KR" dirty="0"/>
              <a:t>A </a:t>
            </a:r>
            <a:r>
              <a:rPr lang="ko-KR" altLang="en-US" dirty="0"/>
              <a:t>브랜드를 주로 </a:t>
            </a:r>
            <a:r>
              <a:rPr lang="ko-KR" altLang="en-US" dirty="0" err="1"/>
              <a:t>취식하는</a:t>
            </a:r>
            <a:r>
              <a:rPr lang="ko-KR" altLang="en-US" dirty="0"/>
              <a:t> </a:t>
            </a:r>
            <a:r>
              <a:rPr lang="ko-KR" altLang="en-US" dirty="0" err="1"/>
              <a:t>타겟들</a:t>
            </a:r>
            <a:r>
              <a:rPr lang="ko-KR" altLang="en-US" dirty="0"/>
              <a:t> 특성을 이전 년도와 비교하여</a:t>
            </a:r>
            <a:r>
              <a:rPr lang="en-US" altLang="ko-KR" dirty="0"/>
              <a:t>, </a:t>
            </a:r>
            <a:r>
              <a:rPr lang="ko-KR" altLang="en-US" dirty="0"/>
              <a:t>어느 층에서 이탈이 </a:t>
            </a:r>
            <a:r>
              <a:rPr lang="ko-KR" altLang="en-US" dirty="0" err="1"/>
              <a:t>심한지</a:t>
            </a:r>
            <a:r>
              <a:rPr lang="ko-KR" altLang="en-US" dirty="0"/>
              <a:t> 파악함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B87636F-AA4B-43BA-BAC3-0721E92B5D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000" y="1629320"/>
            <a:ext cx="6840000" cy="4680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85037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A2720B-0A0F-4F22-AA1C-26A9D5AE6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정량 조사 </a:t>
            </a:r>
            <a:r>
              <a:rPr lang="en-US" altLang="ko-KR" dirty="0"/>
              <a:t>Case Study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6AA5E0FC-F8B8-4237-B683-EAEFF04968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err="1"/>
              <a:t>트래킹</a:t>
            </a:r>
            <a:r>
              <a:rPr lang="ko-KR" altLang="en-US" dirty="0"/>
              <a:t> 조사를 통해서 소비자 니즈 변화를 파악할 수 있음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82298DF-5770-4E4D-8740-3E779A57A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000" y="1628800"/>
            <a:ext cx="6840000" cy="468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97727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정량 조사 데이터 어떻게 해석해야 하나요</a:t>
            </a:r>
            <a:r>
              <a:rPr lang="en-US" altLang="ko-KR" dirty="0"/>
              <a:t>?</a:t>
            </a:r>
            <a:endParaRPr lang="ko-KR" altLang="en-US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C7073EDA-4C83-47DD-9A4C-340EFFF462E4}"/>
              </a:ext>
            </a:extLst>
          </p:cNvPr>
          <p:cNvGrpSpPr/>
          <p:nvPr/>
        </p:nvGrpSpPr>
        <p:grpSpPr>
          <a:xfrm>
            <a:off x="356895" y="980728"/>
            <a:ext cx="11498521" cy="870396"/>
            <a:chOff x="356895" y="980728"/>
            <a:chExt cx="11498521" cy="870396"/>
          </a:xfrm>
        </p:grpSpPr>
        <p:sp>
          <p:nvSpPr>
            <p:cNvPr id="12" name="TextBox 11"/>
            <p:cNvSpPr txBox="1"/>
            <p:nvPr/>
          </p:nvSpPr>
          <p:spPr>
            <a:xfrm>
              <a:off x="983432" y="1376772"/>
              <a:ext cx="10800000" cy="474352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t" anchorCtr="0">
              <a:spAutoFit/>
            </a:bodyPr>
            <a:lstStyle>
              <a:defPPr>
                <a:defRPr lang="ko-KR"/>
              </a:defPPr>
              <a:lvl1pPr marL="134938" indent="-134938">
                <a:buFont typeface="Arial" panose="020B0604020202020204" pitchFamily="34" charset="0"/>
                <a:buChar char="•"/>
                <a:defRPr sz="1200"/>
              </a:lvl1pPr>
            </a:lstStyle>
            <a:p>
              <a:pPr marL="139700" indent="-139700" algn="l" rtl="0">
                <a:lnSpc>
                  <a:spcPct val="110000"/>
                </a:lnSpc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</a:pP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브랜드 </a:t>
              </a:r>
              <a:r>
                <a:rPr lang="ko-KR" altLang="en-US" kern="1200" spc="-4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비보조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상기 지표와 시장 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MS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는 대체로 일치하는 경향인데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, 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조사 결과에서 브랜드 순위가 </a:t>
              </a:r>
              <a:r>
                <a:rPr lang="ko-KR" altLang="en-US" kern="1200" spc="-4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바껴서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나왔다면 무엇이 문제였는지 확인 필요</a:t>
              </a:r>
              <a:b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</a:b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(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조사된 자료는 연구자의 경험적인 자료와 비교하여 오류에 대한 검증 필요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)</a:t>
              </a:r>
              <a:endParaRPr lang="ko-KR" altLang="en-US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사각형: 둥근 모서리 48">
              <a:extLst>
                <a:ext uri="{FF2B5EF4-FFF2-40B4-BE49-F238E27FC236}">
                  <a16:creationId xmlns:a16="http://schemas.microsoft.com/office/drawing/2014/main" id="{7AA94E7E-3D6C-4272-94A9-6056ECEFA573}"/>
                </a:ext>
              </a:extLst>
            </p:cNvPr>
            <p:cNvSpPr/>
            <p:nvPr/>
          </p:nvSpPr>
          <p:spPr bwMode="auto">
            <a:xfrm>
              <a:off x="839416" y="980728"/>
              <a:ext cx="11016000" cy="360336"/>
            </a:xfrm>
            <a:prstGeom prst="roundRect">
              <a:avLst>
                <a:gd name="adj" fmla="val 50000"/>
              </a:avLst>
            </a:prstGeom>
            <a:solidFill>
              <a:srgbClr val="BADCFF">
                <a:alpha val="50196"/>
              </a:srgbClr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wrap="none" lIns="144000" tIns="0" rIns="0" bIns="0" rtlCol="0" anchor="ctr"/>
            <a:lstStyle/>
            <a:p>
              <a:r>
                <a:rPr lang="ko-KR" altLang="en-US" sz="1400" b="1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n-lt"/>
                  <a:ea typeface="+mn-ea"/>
                </a:rPr>
                <a:t>조사 결과가 시장의 상황과 유사한가</a:t>
              </a:r>
              <a:r>
                <a:rPr lang="en-US" altLang="ko-KR" sz="1400" b="1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n-lt"/>
                  <a:ea typeface="+mn-ea"/>
                </a:rPr>
                <a:t>?(</a:t>
              </a:r>
              <a:r>
                <a:rPr lang="ko-KR" altLang="en-US" sz="1400" b="1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n-lt"/>
                  <a:ea typeface="+mn-ea"/>
                </a:rPr>
                <a:t>상식적인 수준의 결과인가</a:t>
              </a:r>
              <a:r>
                <a:rPr lang="en-US" altLang="ko-KR" sz="1400" b="1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n-lt"/>
                  <a:ea typeface="+mn-ea"/>
                </a:rPr>
                <a:t>?)</a:t>
              </a:r>
            </a:p>
          </p:txBody>
        </p:sp>
        <p:sp>
          <p:nvSpPr>
            <p:cNvPr id="83" name="이등변 삼각형 82">
              <a:extLst>
                <a:ext uri="{FF2B5EF4-FFF2-40B4-BE49-F238E27FC236}">
                  <a16:creationId xmlns:a16="http://schemas.microsoft.com/office/drawing/2014/main" id="{1BB22F32-8ECA-429F-B06C-951EFD76A554}"/>
                </a:ext>
              </a:extLst>
            </p:cNvPr>
            <p:cNvSpPr/>
            <p:nvPr/>
          </p:nvSpPr>
          <p:spPr bwMode="gray">
            <a:xfrm rot="5400000">
              <a:off x="695408" y="1124896"/>
              <a:ext cx="72000" cy="7200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84" name="Oval 5">
              <a:extLst>
                <a:ext uri="{FF2B5EF4-FFF2-40B4-BE49-F238E27FC236}">
                  <a16:creationId xmlns:a16="http://schemas.microsoft.com/office/drawing/2014/main" id="{B99F7518-0CBF-43DE-A136-5F23F472480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56895" y="980896"/>
              <a:ext cx="360000" cy="360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innerShdw blurRad="63500" dist="25400" dir="13500000">
                <a:sysClr val="window" lastClr="FFFFFF">
                  <a:alpha val="50000"/>
                </a:sys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kumimoji="1" lang="en-US" altLang="ko-KR" sz="1400" b="1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+mn-lt"/>
                  <a:ea typeface="+mn-ea"/>
                </a:rPr>
                <a:t>1</a:t>
              </a:r>
              <a:endParaRPr kumimoji="1" lang="ko-KR" altLang="en-US" sz="1400" b="1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A20E5E26-BA2F-4256-9F42-5F8E7867BF4F}"/>
              </a:ext>
            </a:extLst>
          </p:cNvPr>
          <p:cNvGrpSpPr/>
          <p:nvPr/>
        </p:nvGrpSpPr>
        <p:grpSpPr>
          <a:xfrm>
            <a:off x="356895" y="2000844"/>
            <a:ext cx="11498521" cy="870396"/>
            <a:chOff x="356895" y="980728"/>
            <a:chExt cx="11498521" cy="870396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76C075E-A98B-4093-BD0E-C77BC9B52347}"/>
                </a:ext>
              </a:extLst>
            </p:cNvPr>
            <p:cNvSpPr txBox="1"/>
            <p:nvPr/>
          </p:nvSpPr>
          <p:spPr>
            <a:xfrm>
              <a:off x="983432" y="1376772"/>
              <a:ext cx="10800000" cy="474352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t" anchorCtr="0">
              <a:spAutoFit/>
            </a:bodyPr>
            <a:lstStyle>
              <a:defPPr>
                <a:defRPr lang="ko-KR"/>
              </a:defPPr>
              <a:lvl1pPr marL="134938" indent="-134938">
                <a:buFont typeface="Arial" panose="020B0604020202020204" pitchFamily="34" charset="0"/>
                <a:buChar char="•"/>
                <a:defRPr sz="1200"/>
              </a:lvl1pPr>
            </a:lstStyle>
            <a:p>
              <a:pPr marL="139700" indent="-139700" algn="l" rtl="0">
                <a:lnSpc>
                  <a:spcPct val="110000"/>
                </a:lnSpc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</a:pP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광고효과 조사에서 예를 들어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, 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맥주 광고 호감도가 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점 척도 기준으로 평점 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3.7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점이 나왔다면 이것은 잘한 것인가 못한 것인가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? 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무엇을 근거로 판단을 내려야 하는가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?</a:t>
              </a:r>
              <a:b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</a:b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(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일반적으로 평점 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3.2 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이하는 부정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,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3.3~3.5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는 보통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, 3.6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점 이상은 긍정으로 해석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87" name="사각형: 둥근 모서리 86">
              <a:extLst>
                <a:ext uri="{FF2B5EF4-FFF2-40B4-BE49-F238E27FC236}">
                  <a16:creationId xmlns:a16="http://schemas.microsoft.com/office/drawing/2014/main" id="{65ECC69D-7EBD-4966-A41E-1E509A6B3E72}"/>
                </a:ext>
              </a:extLst>
            </p:cNvPr>
            <p:cNvSpPr/>
            <p:nvPr/>
          </p:nvSpPr>
          <p:spPr bwMode="auto">
            <a:xfrm>
              <a:off x="839416" y="980728"/>
              <a:ext cx="11016000" cy="360336"/>
            </a:xfrm>
            <a:prstGeom prst="roundRect">
              <a:avLst>
                <a:gd name="adj" fmla="val 50000"/>
              </a:avLst>
            </a:prstGeom>
            <a:solidFill>
              <a:srgbClr val="BADCFF">
                <a:alpha val="50196"/>
              </a:srgbClr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wrap="none" lIns="144000" tIns="0" rIns="0" bIns="0" rtlCol="0" anchor="ctr"/>
            <a:lstStyle/>
            <a:p>
              <a:r>
                <a:rPr lang="ko-KR" altLang="en-US" sz="1400" b="1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n-lt"/>
                  <a:ea typeface="+mn-ea"/>
                </a:rPr>
                <a:t>업계 </a:t>
              </a:r>
              <a:r>
                <a:rPr lang="ko-KR" altLang="en-US" sz="1400" b="1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n-lt"/>
                  <a:ea typeface="+mn-ea"/>
                </a:rPr>
                <a:t>표준과 비교</a:t>
              </a:r>
              <a:r>
                <a:rPr lang="en-US" altLang="ko-KR" sz="1400" b="1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n-lt"/>
                  <a:ea typeface="+mn-ea"/>
                </a:rPr>
                <a:t>(Norm </a:t>
              </a:r>
              <a:r>
                <a:rPr lang="ko-KR" altLang="en-US" sz="1400" b="1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n-lt"/>
                  <a:ea typeface="+mn-ea"/>
                </a:rPr>
                <a:t>지표 활용</a:t>
              </a:r>
              <a:r>
                <a:rPr lang="en-US" altLang="ko-KR" sz="1400" b="1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n-lt"/>
                  <a:ea typeface="+mn-ea"/>
                </a:rPr>
                <a:t>)</a:t>
              </a:r>
              <a:endParaRPr lang="en-US" altLang="ko-KR" sz="1400" b="1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2"/>
                </a:solidFill>
                <a:latin typeface="+mn-lt"/>
                <a:ea typeface="+mn-ea"/>
              </a:endParaRPr>
            </a:p>
          </p:txBody>
        </p:sp>
        <p:sp>
          <p:nvSpPr>
            <p:cNvPr id="88" name="이등변 삼각형 87">
              <a:extLst>
                <a:ext uri="{FF2B5EF4-FFF2-40B4-BE49-F238E27FC236}">
                  <a16:creationId xmlns:a16="http://schemas.microsoft.com/office/drawing/2014/main" id="{CBDDB24E-9E16-4C7E-9680-53248FEF20F0}"/>
                </a:ext>
              </a:extLst>
            </p:cNvPr>
            <p:cNvSpPr/>
            <p:nvPr/>
          </p:nvSpPr>
          <p:spPr bwMode="gray">
            <a:xfrm rot="5400000">
              <a:off x="695408" y="1124896"/>
              <a:ext cx="72000" cy="7200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89" name="Oval 5">
              <a:extLst>
                <a:ext uri="{FF2B5EF4-FFF2-40B4-BE49-F238E27FC236}">
                  <a16:creationId xmlns:a16="http://schemas.microsoft.com/office/drawing/2014/main" id="{8BAD6E60-79B3-4473-BD6C-99BA8B0FA93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56895" y="980896"/>
              <a:ext cx="360000" cy="360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innerShdw blurRad="63500" dist="25400" dir="13500000">
                <a:sysClr val="window" lastClr="FFFFFF">
                  <a:alpha val="50000"/>
                </a:sys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kumimoji="1" lang="en-US" altLang="ko-KR" sz="1400" b="1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+mn-lt"/>
                  <a:ea typeface="+mn-ea"/>
                </a:rPr>
                <a:t>2</a:t>
              </a:r>
              <a:endParaRPr kumimoji="1" lang="ko-KR" altLang="en-US" sz="1400" b="1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07F7A549-F3F4-4C61-B8BD-7E5F33674C98}"/>
              </a:ext>
            </a:extLst>
          </p:cNvPr>
          <p:cNvGrpSpPr/>
          <p:nvPr/>
        </p:nvGrpSpPr>
        <p:grpSpPr>
          <a:xfrm>
            <a:off x="356895" y="3020960"/>
            <a:ext cx="11498521" cy="1176120"/>
            <a:chOff x="356895" y="980728"/>
            <a:chExt cx="11498521" cy="1176120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4C32DEC-D209-4A02-8458-216108FA5980}"/>
                </a:ext>
              </a:extLst>
            </p:cNvPr>
            <p:cNvSpPr txBox="1"/>
            <p:nvPr/>
          </p:nvSpPr>
          <p:spPr>
            <a:xfrm>
              <a:off x="983432" y="1376772"/>
              <a:ext cx="10800000" cy="780076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t" anchorCtr="0">
              <a:spAutoFit/>
            </a:bodyPr>
            <a:lstStyle>
              <a:defPPr>
                <a:defRPr lang="ko-KR"/>
              </a:defPPr>
              <a:lvl1pPr marL="134938" indent="-134938">
                <a:buFont typeface="Arial" panose="020B0604020202020204" pitchFamily="34" charset="0"/>
                <a:buChar char="•"/>
                <a:defRPr sz="1200"/>
              </a:lvl1pPr>
            </a:lstStyle>
            <a:p>
              <a:pPr marL="139700" indent="-139700" algn="l" rtl="0">
                <a:lnSpc>
                  <a:spcPct val="110000"/>
                </a:lnSpc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</a:pP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광고 활동 및 마케팅 활동 이후 효과를 측정하기 위해서 주로 사전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/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사후 방법으로 조사가 진행됨</a:t>
              </a:r>
            </a:p>
            <a:p>
              <a:pPr marL="139700" indent="-139700" algn="l" rtl="0">
                <a:lnSpc>
                  <a:spcPct val="110000"/>
                </a:lnSpc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</a:pP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예를 들어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, 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광고 집행 이전에 브랜드 보조인지도가 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50%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였으나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, 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광고 집행 후 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70%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로 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20% 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상승 효과가 있었음</a:t>
              </a:r>
            </a:p>
            <a:p>
              <a:pPr marL="139700" indent="-139700" algn="l" rtl="0">
                <a:lnSpc>
                  <a:spcPct val="110000"/>
                </a:lnSpc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</a:pP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그럼 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20% 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상승은 잘한 것인가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? 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판단하려면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, 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광고 집행하지 않았던 브랜드의 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gap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과 우리 브랜드 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gap 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차이를 통해서도 확인 할 수 있음</a:t>
              </a:r>
            </a:p>
          </p:txBody>
        </p:sp>
        <p:sp>
          <p:nvSpPr>
            <p:cNvPr id="92" name="사각형: 둥근 모서리 91">
              <a:extLst>
                <a:ext uri="{FF2B5EF4-FFF2-40B4-BE49-F238E27FC236}">
                  <a16:creationId xmlns:a16="http://schemas.microsoft.com/office/drawing/2014/main" id="{D4597B0B-27ED-41EE-A7AC-661F4F2F5060}"/>
                </a:ext>
              </a:extLst>
            </p:cNvPr>
            <p:cNvSpPr/>
            <p:nvPr/>
          </p:nvSpPr>
          <p:spPr bwMode="auto">
            <a:xfrm>
              <a:off x="839416" y="980728"/>
              <a:ext cx="11016000" cy="360336"/>
            </a:xfrm>
            <a:prstGeom prst="roundRect">
              <a:avLst>
                <a:gd name="adj" fmla="val 50000"/>
              </a:avLst>
            </a:prstGeom>
            <a:solidFill>
              <a:srgbClr val="BADCFF">
                <a:alpha val="50196"/>
              </a:srgbClr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wrap="none" lIns="144000" tIns="0" rIns="0" bIns="0" rtlCol="0" anchor="ctr"/>
            <a:lstStyle/>
            <a:p>
              <a:r>
                <a:rPr lang="ko-KR" altLang="en-US" sz="1400" b="1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n-lt"/>
                  <a:ea typeface="+mn-ea"/>
                </a:rPr>
                <a:t>예전 조사 </a:t>
              </a:r>
              <a:r>
                <a:rPr lang="ko-KR" altLang="en-US" sz="1400" b="1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n-lt"/>
                  <a:ea typeface="+mn-ea"/>
                </a:rPr>
                <a:t>결과와 비교</a:t>
              </a:r>
              <a:r>
                <a:rPr lang="en-US" altLang="ko-KR" sz="1400" b="1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n-lt"/>
                  <a:ea typeface="+mn-ea"/>
                </a:rPr>
                <a:t>(Tracking </a:t>
              </a:r>
              <a:r>
                <a:rPr lang="ko-KR" altLang="en-US" sz="1400" b="1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n-lt"/>
                  <a:ea typeface="+mn-ea"/>
                </a:rPr>
                <a:t>지표 활용</a:t>
              </a:r>
              <a:r>
                <a:rPr lang="en-US" altLang="ko-KR" sz="1400" b="1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n-lt"/>
                  <a:ea typeface="+mn-ea"/>
                </a:rPr>
                <a:t>)</a:t>
              </a:r>
            </a:p>
          </p:txBody>
        </p:sp>
        <p:sp>
          <p:nvSpPr>
            <p:cNvPr id="93" name="이등변 삼각형 92">
              <a:extLst>
                <a:ext uri="{FF2B5EF4-FFF2-40B4-BE49-F238E27FC236}">
                  <a16:creationId xmlns:a16="http://schemas.microsoft.com/office/drawing/2014/main" id="{D816A137-570D-4A2A-A15E-9CBE259E9335}"/>
                </a:ext>
              </a:extLst>
            </p:cNvPr>
            <p:cNvSpPr/>
            <p:nvPr/>
          </p:nvSpPr>
          <p:spPr bwMode="gray">
            <a:xfrm rot="5400000">
              <a:off x="695408" y="1124896"/>
              <a:ext cx="72000" cy="7200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94" name="Oval 5">
              <a:extLst>
                <a:ext uri="{FF2B5EF4-FFF2-40B4-BE49-F238E27FC236}">
                  <a16:creationId xmlns:a16="http://schemas.microsoft.com/office/drawing/2014/main" id="{E9476FBE-E0C2-439E-ADF5-52893B313B5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56895" y="980896"/>
              <a:ext cx="360000" cy="360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innerShdw blurRad="63500" dist="25400" dir="13500000">
                <a:sysClr val="window" lastClr="FFFFFF">
                  <a:alpha val="50000"/>
                </a:sys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kumimoji="1" lang="en-US" altLang="ko-KR" sz="1400" b="1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+mn-lt"/>
                  <a:ea typeface="+mn-ea"/>
                </a:rPr>
                <a:t>3</a:t>
              </a:r>
              <a:endParaRPr kumimoji="1" lang="ko-KR" altLang="en-US" sz="1400" b="1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25C718AC-ACBB-4E14-823D-4442D7845C07}"/>
              </a:ext>
            </a:extLst>
          </p:cNvPr>
          <p:cNvGrpSpPr/>
          <p:nvPr/>
        </p:nvGrpSpPr>
        <p:grpSpPr>
          <a:xfrm>
            <a:off x="356895" y="4346800"/>
            <a:ext cx="11498521" cy="870396"/>
            <a:chOff x="356895" y="980728"/>
            <a:chExt cx="11498521" cy="870396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FC2329D-B168-4376-8228-9002B17AC43D}"/>
                </a:ext>
              </a:extLst>
            </p:cNvPr>
            <p:cNvSpPr txBox="1"/>
            <p:nvPr/>
          </p:nvSpPr>
          <p:spPr>
            <a:xfrm>
              <a:off x="983432" y="1376772"/>
              <a:ext cx="10800000" cy="474352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t" anchorCtr="0">
              <a:spAutoFit/>
            </a:bodyPr>
            <a:lstStyle>
              <a:defPPr>
                <a:defRPr lang="ko-KR"/>
              </a:defPPr>
              <a:lvl1pPr marL="134938" indent="-134938">
                <a:buFont typeface="Arial" panose="020B0604020202020204" pitchFamily="34" charset="0"/>
                <a:buChar char="•"/>
                <a:defRPr sz="1200"/>
              </a:lvl1pPr>
            </a:lstStyle>
            <a:p>
              <a:pPr marL="139700" indent="-139700" algn="l" rtl="0">
                <a:lnSpc>
                  <a:spcPct val="110000"/>
                </a:lnSpc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</a:pP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A 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브랜드 광고 접촉도는 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50%, B 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브랜드는 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70%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이면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, 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단순히 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A 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브랜드의 접촉도가 낮다고 해석해야 하는가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?</a:t>
              </a:r>
              <a:b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</a:b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(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광고 집행 </a:t>
              </a:r>
              <a:r>
                <a:rPr lang="ko-KR" altLang="en-US" kern="1200" spc="-4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매체비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 대비하여 지표 해석 필요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)</a:t>
              </a:r>
            </a:p>
          </p:txBody>
        </p:sp>
        <p:sp>
          <p:nvSpPr>
            <p:cNvPr id="102" name="사각형: 둥근 모서리 101">
              <a:extLst>
                <a:ext uri="{FF2B5EF4-FFF2-40B4-BE49-F238E27FC236}">
                  <a16:creationId xmlns:a16="http://schemas.microsoft.com/office/drawing/2014/main" id="{E9996897-3C34-4CBA-B16B-70A19C6D8EC8}"/>
                </a:ext>
              </a:extLst>
            </p:cNvPr>
            <p:cNvSpPr/>
            <p:nvPr/>
          </p:nvSpPr>
          <p:spPr bwMode="auto">
            <a:xfrm>
              <a:off x="839416" y="980728"/>
              <a:ext cx="11016000" cy="360336"/>
            </a:xfrm>
            <a:prstGeom prst="roundRect">
              <a:avLst>
                <a:gd name="adj" fmla="val 50000"/>
              </a:avLst>
            </a:prstGeom>
            <a:solidFill>
              <a:srgbClr val="BADCFF">
                <a:alpha val="50196"/>
              </a:srgbClr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wrap="none" lIns="144000" tIns="0" rIns="0" bIns="0" rtlCol="0" anchor="ctr"/>
            <a:lstStyle/>
            <a:p>
              <a:r>
                <a:rPr lang="ko-KR" altLang="en-US" sz="1400" b="1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n-lt"/>
                  <a:ea typeface="+mn-ea"/>
                </a:rPr>
                <a:t>데이터를 해석 할 때는 맥락을 고려해서 할 필요가 있음</a:t>
              </a:r>
            </a:p>
          </p:txBody>
        </p:sp>
        <p:sp>
          <p:nvSpPr>
            <p:cNvPr id="103" name="이등변 삼각형 102">
              <a:extLst>
                <a:ext uri="{FF2B5EF4-FFF2-40B4-BE49-F238E27FC236}">
                  <a16:creationId xmlns:a16="http://schemas.microsoft.com/office/drawing/2014/main" id="{14D9C983-81ED-42E1-A520-4925C8DE216F}"/>
                </a:ext>
              </a:extLst>
            </p:cNvPr>
            <p:cNvSpPr/>
            <p:nvPr/>
          </p:nvSpPr>
          <p:spPr bwMode="gray">
            <a:xfrm rot="5400000">
              <a:off x="695408" y="1124896"/>
              <a:ext cx="72000" cy="7200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104" name="Oval 5">
              <a:extLst>
                <a:ext uri="{FF2B5EF4-FFF2-40B4-BE49-F238E27FC236}">
                  <a16:creationId xmlns:a16="http://schemas.microsoft.com/office/drawing/2014/main" id="{8190785D-8A91-4649-B1C2-FACD3F0421EA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56895" y="980896"/>
              <a:ext cx="360000" cy="360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innerShdw blurRad="63500" dist="25400" dir="13500000">
                <a:sysClr val="window" lastClr="FFFFFF">
                  <a:alpha val="50000"/>
                </a:sys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kumimoji="1" lang="en-US" altLang="ko-KR" sz="1400" b="1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+mn-lt"/>
                  <a:ea typeface="+mn-ea"/>
                </a:rPr>
                <a:t>4</a:t>
              </a:r>
              <a:endParaRPr kumimoji="1" lang="ko-KR" altLang="en-US" sz="1400" b="1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05" name="그룹 104">
            <a:extLst>
              <a:ext uri="{FF2B5EF4-FFF2-40B4-BE49-F238E27FC236}">
                <a16:creationId xmlns:a16="http://schemas.microsoft.com/office/drawing/2014/main" id="{B2AF10FF-A5EB-41BE-B83F-8B455C6D87EA}"/>
              </a:ext>
            </a:extLst>
          </p:cNvPr>
          <p:cNvGrpSpPr/>
          <p:nvPr/>
        </p:nvGrpSpPr>
        <p:grpSpPr>
          <a:xfrm>
            <a:off x="356895" y="5366916"/>
            <a:ext cx="11498521" cy="870396"/>
            <a:chOff x="356895" y="980728"/>
            <a:chExt cx="11498521" cy="870396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B7208F1-5985-4B92-B3F6-90F2DE5D8768}"/>
                </a:ext>
              </a:extLst>
            </p:cNvPr>
            <p:cNvSpPr txBox="1"/>
            <p:nvPr/>
          </p:nvSpPr>
          <p:spPr>
            <a:xfrm>
              <a:off x="983432" y="1376772"/>
              <a:ext cx="10800000" cy="474352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t" anchorCtr="0">
              <a:spAutoFit/>
            </a:bodyPr>
            <a:lstStyle>
              <a:defPPr>
                <a:defRPr lang="ko-KR"/>
              </a:defPPr>
              <a:lvl1pPr marL="134938" indent="-134938">
                <a:buFont typeface="Arial" panose="020B0604020202020204" pitchFamily="34" charset="0"/>
                <a:buChar char="•"/>
                <a:defRPr sz="1200"/>
              </a:lvl1pPr>
            </a:lstStyle>
            <a:p>
              <a:pPr marL="139700" indent="-139700" algn="l" rtl="0">
                <a:lnSpc>
                  <a:spcPct val="110000"/>
                </a:lnSpc>
                <a:spcBef>
                  <a:spcPts val="400"/>
                </a:spcBef>
                <a:buClr>
                  <a:schemeClr val="bg1">
                    <a:lumMod val="50000"/>
                  </a:schemeClr>
                </a:buClr>
              </a:pP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맛 테스트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, HUT, 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광고 테스트 등 테스트를 통해 향후 출시 제품을 선정하거나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, 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제품 경쟁력을 파악해야 하는 이슈가 있는 조사는 </a:t>
              </a:r>
              <a: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T-test</a:t>
              </a: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를 통해 </a:t>
              </a:r>
              <a:br>
                <a:rPr lang="en-US" altLang="ko-KR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</a:br>
              <a:r>
                <a:rPr lang="ko-KR" altLang="en-US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n-lt"/>
                  <a:ea typeface="+mn-ea"/>
                  <a:cs typeface="+mn-cs"/>
                </a:rPr>
                <a:t>유의미한 차이가 있는지 여부를 읽어줘야 함</a:t>
              </a:r>
            </a:p>
          </p:txBody>
        </p:sp>
        <p:sp>
          <p:nvSpPr>
            <p:cNvPr id="107" name="사각형: 둥근 모서리 106">
              <a:extLst>
                <a:ext uri="{FF2B5EF4-FFF2-40B4-BE49-F238E27FC236}">
                  <a16:creationId xmlns:a16="http://schemas.microsoft.com/office/drawing/2014/main" id="{23A46721-99DE-4784-B05C-EFB2BA0A166C}"/>
                </a:ext>
              </a:extLst>
            </p:cNvPr>
            <p:cNvSpPr/>
            <p:nvPr/>
          </p:nvSpPr>
          <p:spPr bwMode="auto">
            <a:xfrm>
              <a:off x="839416" y="980728"/>
              <a:ext cx="11016000" cy="360336"/>
            </a:xfrm>
            <a:prstGeom prst="roundRect">
              <a:avLst>
                <a:gd name="adj" fmla="val 50000"/>
              </a:avLst>
            </a:prstGeom>
            <a:solidFill>
              <a:srgbClr val="BADCFF">
                <a:alpha val="50196"/>
              </a:srgbClr>
            </a:solidFill>
            <a:ln w="6350" algn="ctr">
              <a:noFill/>
              <a:miter lim="800000"/>
              <a:headEnd/>
              <a:tailEnd/>
            </a:ln>
            <a:effectLst/>
          </p:spPr>
          <p:txBody>
            <a:bodyPr wrap="none" lIns="144000" tIns="0" rIns="0" bIns="0" rtlCol="0" anchor="ctr"/>
            <a:lstStyle/>
            <a:p>
              <a:r>
                <a:rPr lang="ko-KR" altLang="en-US" sz="1400" b="1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n-lt"/>
                  <a:ea typeface="+mn-ea"/>
                </a:rPr>
                <a:t>정말 유의미한 차이가 </a:t>
              </a:r>
              <a:r>
                <a:rPr lang="ko-KR" altLang="en-US" sz="1400" b="1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n-lt"/>
                  <a:ea typeface="+mn-ea"/>
                </a:rPr>
                <a:t>있는지 </a:t>
              </a:r>
              <a:r>
                <a:rPr lang="en-US" altLang="ko-KR" sz="1400" b="1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n-lt"/>
                  <a:ea typeface="+mn-ea"/>
                </a:rPr>
                <a:t>T-test, Turf </a:t>
              </a:r>
              <a:r>
                <a:rPr lang="ko-KR" altLang="en-US" sz="1400" b="1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n-lt"/>
                  <a:ea typeface="+mn-ea"/>
                </a:rPr>
                <a:t>분석을 통해 차이를 읽어주자</a:t>
              </a:r>
            </a:p>
          </p:txBody>
        </p:sp>
        <p:sp>
          <p:nvSpPr>
            <p:cNvPr id="108" name="이등변 삼각형 107">
              <a:extLst>
                <a:ext uri="{FF2B5EF4-FFF2-40B4-BE49-F238E27FC236}">
                  <a16:creationId xmlns:a16="http://schemas.microsoft.com/office/drawing/2014/main" id="{A40F2380-A29F-48B2-A9FF-71E2FD32A61E}"/>
                </a:ext>
              </a:extLst>
            </p:cNvPr>
            <p:cNvSpPr/>
            <p:nvPr/>
          </p:nvSpPr>
          <p:spPr bwMode="gray">
            <a:xfrm rot="5400000">
              <a:off x="695408" y="1124896"/>
              <a:ext cx="72000" cy="7200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</a:endParaRPr>
            </a:p>
          </p:txBody>
        </p:sp>
        <p:sp>
          <p:nvSpPr>
            <p:cNvPr id="109" name="Oval 5">
              <a:extLst>
                <a:ext uri="{FF2B5EF4-FFF2-40B4-BE49-F238E27FC236}">
                  <a16:creationId xmlns:a16="http://schemas.microsoft.com/office/drawing/2014/main" id="{73053B26-C92A-4F5F-9F5B-CA6188EF59A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356895" y="980896"/>
              <a:ext cx="360000" cy="36000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>
              <a:innerShdw blurRad="63500" dist="25400" dir="13500000">
                <a:sysClr val="window" lastClr="FFFFFF">
                  <a:alpha val="50000"/>
                </a:sysClr>
              </a:inn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defRPr/>
              </a:pPr>
              <a:r>
                <a:rPr kumimoji="1" lang="en-US" altLang="ko-KR" sz="1400" b="1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prstClr val="white"/>
                  </a:solidFill>
                  <a:latin typeface="+mn-lt"/>
                  <a:ea typeface="+mn-ea"/>
                </a:rPr>
                <a:t>5</a:t>
              </a:r>
              <a:endParaRPr kumimoji="1" lang="ko-KR" altLang="en-US" sz="1400" b="1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prstClr val="white"/>
                </a:solidFill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6959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483F637-6B1A-4F93-8B59-7130BD2786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/>
              <a:t>이직에 대한 인식이 최근 </a:t>
            </a:r>
            <a:r>
              <a:rPr lang="en-US" altLang="ko-KR" dirty="0"/>
              <a:t>MZ</a:t>
            </a:r>
            <a:r>
              <a:rPr lang="ko-KR" altLang="en-US" dirty="0"/>
              <a:t>세대를 중심으로 </a:t>
            </a:r>
            <a:r>
              <a:rPr lang="en-US" altLang="ko-KR" dirty="0"/>
              <a:t>Jump-up</a:t>
            </a:r>
            <a:r>
              <a:rPr lang="ko-KR" altLang="en-US" dirty="0"/>
              <a:t>의 기회로 긍정적으로 변화된 것을 알 수 있음</a:t>
            </a:r>
          </a:p>
          <a:p>
            <a:r>
              <a:rPr lang="ko-KR" altLang="en-US" dirty="0"/>
              <a:t>따라서 구인</a:t>
            </a:r>
            <a:r>
              <a:rPr lang="en-US" altLang="ko-KR" dirty="0"/>
              <a:t>/</a:t>
            </a:r>
            <a:r>
              <a:rPr lang="ko-KR" altLang="en-US" dirty="0"/>
              <a:t>구직 사이트 경력자들의 보다 편리하게 이직할 수 있는 서비스 개발 필요성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8E701D3-0067-47F5-B054-16A2B0E853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000" y="1629320"/>
            <a:ext cx="6840000" cy="46800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8" name="제목 7">
            <a:extLst>
              <a:ext uri="{FF2B5EF4-FFF2-40B4-BE49-F238E27FC236}">
                <a16:creationId xmlns:a16="http://schemas.microsoft.com/office/drawing/2014/main" id="{B9B8A335-AB3E-483B-B26D-685B8B6B0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정성 조사 </a:t>
            </a:r>
            <a:r>
              <a:rPr lang="en-US" altLang="ko-KR" dirty="0"/>
              <a:t>Case Study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523621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38F4709-09D1-4E83-BCC2-B9FB1738603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Z</a:t>
            </a:r>
            <a:r>
              <a:rPr lang="ko-KR" altLang="en-US" dirty="0"/>
              <a:t>세대의 특징을 이해하기 위해 </a:t>
            </a:r>
            <a:r>
              <a:rPr lang="en-US" altLang="ko-KR" dirty="0"/>
              <a:t>FGI</a:t>
            </a:r>
            <a:r>
              <a:rPr lang="ko-KR" altLang="en-US" dirty="0"/>
              <a:t>에서 </a:t>
            </a:r>
            <a:r>
              <a:rPr lang="en-US" altLang="ko-KR" dirty="0"/>
              <a:t>10</a:t>
            </a:r>
            <a:r>
              <a:rPr lang="ko-KR" altLang="en-US" dirty="0"/>
              <a:t>대의 라이프스타일</a:t>
            </a:r>
            <a:r>
              <a:rPr lang="en-US" altLang="ko-KR" dirty="0"/>
              <a:t>, </a:t>
            </a:r>
            <a:r>
              <a:rPr lang="ko-KR" altLang="en-US" dirty="0"/>
              <a:t>관심사</a:t>
            </a:r>
            <a:r>
              <a:rPr lang="en-US" altLang="ko-KR" dirty="0"/>
              <a:t>, </a:t>
            </a:r>
            <a:r>
              <a:rPr lang="ko-KR" altLang="en-US" dirty="0"/>
              <a:t>주로 이용하는 디지털 매체 등 </a:t>
            </a:r>
            <a:br>
              <a:rPr lang="en-US" altLang="ko-KR" dirty="0"/>
            </a:br>
            <a:r>
              <a:rPr lang="ko-KR" altLang="en-US" dirty="0"/>
              <a:t>다각적인 질문을 통해 </a:t>
            </a:r>
            <a:r>
              <a:rPr lang="en-US" altLang="ko-KR" dirty="0"/>
              <a:t>Z</a:t>
            </a:r>
            <a:r>
              <a:rPr lang="ko-KR" altLang="en-US" dirty="0"/>
              <a:t>세대의 특징 파악을 통해</a:t>
            </a:r>
            <a:r>
              <a:rPr lang="en-US" altLang="ko-KR" dirty="0"/>
              <a:t>, 10</a:t>
            </a:r>
            <a:r>
              <a:rPr lang="ko-KR" altLang="en-US" dirty="0"/>
              <a:t>대에게 공감대 가는 커뮤니케이션 메시지 개발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EFDED87-2D50-4C87-A373-6FC96652CB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311"/>
          <a:stretch/>
        </p:blipFill>
        <p:spPr>
          <a:xfrm>
            <a:off x="2676000" y="1629320"/>
            <a:ext cx="6840000" cy="4680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7" name="제목 6">
            <a:extLst>
              <a:ext uri="{FF2B5EF4-FFF2-40B4-BE49-F238E27FC236}">
                <a16:creationId xmlns:a16="http://schemas.microsoft.com/office/drawing/2014/main" id="{90C85E25-6999-45FA-8368-BE691B5A6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정성 조사 </a:t>
            </a:r>
            <a:r>
              <a:rPr lang="en-US" altLang="ko-KR" dirty="0"/>
              <a:t>Case Study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70425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9AB2802-1376-4FC7-9813-1FBE924A684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err="1"/>
              <a:t>꼴라쥬</a:t>
            </a:r>
            <a:r>
              <a:rPr lang="ko-KR" altLang="en-US" dirty="0"/>
              <a:t> 기법 </a:t>
            </a:r>
            <a:r>
              <a:rPr lang="en-US" altLang="ko-KR" dirty="0"/>
              <a:t>: </a:t>
            </a:r>
            <a:r>
              <a:rPr lang="ko-KR" altLang="en-US" dirty="0"/>
              <a:t>해당 브랜드를 사용하는 </a:t>
            </a:r>
            <a:r>
              <a:rPr lang="en-US" altLang="ko-KR" dirty="0"/>
              <a:t>User image</a:t>
            </a:r>
            <a:r>
              <a:rPr lang="ko-KR" altLang="en-US" dirty="0"/>
              <a:t>를 대표하는 사진이나 이미지 통해</a:t>
            </a:r>
            <a:r>
              <a:rPr lang="en-US" altLang="ko-KR" dirty="0"/>
              <a:t>, </a:t>
            </a:r>
            <a:r>
              <a:rPr lang="ko-KR" altLang="en-US" dirty="0"/>
              <a:t>브랜드별 </a:t>
            </a:r>
            <a:r>
              <a:rPr lang="en-US" altLang="ko-KR" dirty="0"/>
              <a:t>User image </a:t>
            </a:r>
            <a:r>
              <a:rPr lang="ko-KR" altLang="en-US" dirty="0"/>
              <a:t>및 브랜드 이미지 파악</a:t>
            </a:r>
            <a:br>
              <a:rPr lang="en-US" altLang="ko-KR" dirty="0"/>
            </a:br>
            <a:r>
              <a:rPr lang="en-US" altLang="ko-KR" dirty="0"/>
              <a:t>(</a:t>
            </a:r>
            <a:r>
              <a:rPr lang="ko-KR" altLang="en-US" dirty="0"/>
              <a:t>언어적인 표현 외에</a:t>
            </a:r>
            <a:r>
              <a:rPr lang="en-US" altLang="ko-KR" dirty="0"/>
              <a:t>, </a:t>
            </a:r>
            <a:r>
              <a:rPr lang="ko-KR" altLang="en-US" dirty="0"/>
              <a:t>브랜드에 대한 무드나 정서를 함께 점검할 수 있음</a:t>
            </a:r>
            <a:r>
              <a:rPr lang="en-US" altLang="ko-KR" dirty="0"/>
              <a:t>)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DFC4FAE3-E370-4B08-83BB-EA6961AFB0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1640134"/>
            <a:ext cx="5337638" cy="2664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2DF495E5-6BDE-41E1-84AE-74E8DED28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261" y="1640134"/>
            <a:ext cx="5381379" cy="2664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096D26A7-8926-4069-8866-B3208069DC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2000" y="3645024"/>
            <a:ext cx="5328001" cy="26640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5" name="제목 4">
            <a:extLst>
              <a:ext uri="{FF2B5EF4-FFF2-40B4-BE49-F238E27FC236}">
                <a16:creationId xmlns:a16="http://schemas.microsoft.com/office/drawing/2014/main" id="{8C3C666E-4856-482E-91FB-3C87D2490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정성 조사 </a:t>
            </a:r>
            <a:r>
              <a:rPr lang="en-US" altLang="ko-KR" dirty="0"/>
              <a:t>Case Study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15269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6ADE42DA-4DA0-4F90-B418-D89232434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주요 고객사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6307EE1B-5AB1-4060-92E2-3BF801EC1203}"/>
              </a:ext>
            </a:extLst>
          </p:cNvPr>
          <p:cNvSpPr/>
          <p:nvPr/>
        </p:nvSpPr>
        <p:spPr>
          <a:xfrm>
            <a:off x="336000" y="656692"/>
            <a:ext cx="11520000" cy="36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>
              <a:spcBef>
                <a:spcPct val="0"/>
              </a:spcBef>
            </a:pPr>
            <a:r>
              <a:rPr lang="ko-KR" altLang="en-US" sz="16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lt"/>
                <a:ea typeface="+mj-ea"/>
                <a:cs typeface="+mj-cs"/>
              </a:rPr>
              <a:t>신뢰와 성과로 이어온 파트너십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BB6C978-17D1-407B-85B4-0DED5EF8BDDC}"/>
              </a:ext>
            </a:extLst>
          </p:cNvPr>
          <p:cNvSpPr txBox="1"/>
          <p:nvPr/>
        </p:nvSpPr>
        <p:spPr>
          <a:xfrm>
            <a:off x="336000" y="1052736"/>
            <a:ext cx="11520000" cy="592589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/>
          <a:p>
            <a:pPr algn="ctr" rtl="0">
              <a:lnSpc>
                <a:spcPct val="110000"/>
              </a:lnSpc>
              <a:spcBef>
                <a:spcPts val="400"/>
              </a:spcBef>
              <a:buClr>
                <a:schemeClr val="bg1">
                  <a:lumMod val="50000"/>
                </a:schemeClr>
              </a:buClr>
            </a:pPr>
            <a:r>
              <a:rPr lang="ko-KR" altLang="en-US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시온리서치는 다양한 산업 분야의 선도적인 기업들과 함께 의미 있는 리서치 프로젝트를 진행해 왔습니다</a:t>
            </a:r>
            <a:r>
              <a: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algn="ctr" rtl="0">
              <a:lnSpc>
                <a:spcPct val="110000"/>
              </a:lnSpc>
              <a:spcBef>
                <a:spcPts val="400"/>
              </a:spcBef>
              <a:buClr>
                <a:schemeClr val="bg1">
                  <a:lumMod val="50000"/>
                </a:schemeClr>
              </a:buClr>
            </a:pPr>
            <a:r>
              <a:rPr lang="ko-KR" altLang="en-US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정확한 인사이트와 맞춤형 솔루션으로 고객사의 비즈니스 성장에 기여하고 있습니다</a:t>
            </a:r>
            <a:r>
              <a: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</p:txBody>
      </p:sp>
      <p:grpSp>
        <p:nvGrpSpPr>
          <p:cNvPr id="2055" name="그룹 2054">
            <a:extLst>
              <a:ext uri="{FF2B5EF4-FFF2-40B4-BE49-F238E27FC236}">
                <a16:creationId xmlns:a16="http://schemas.microsoft.com/office/drawing/2014/main" id="{8012B4C5-312F-4B3B-9E7F-13AD4961A42F}"/>
              </a:ext>
            </a:extLst>
          </p:cNvPr>
          <p:cNvGrpSpPr/>
          <p:nvPr/>
        </p:nvGrpSpPr>
        <p:grpSpPr>
          <a:xfrm>
            <a:off x="336000" y="2142575"/>
            <a:ext cx="11520640" cy="2510561"/>
            <a:chOff x="336000" y="2034563"/>
            <a:chExt cx="11520640" cy="2510561"/>
          </a:xfrm>
        </p:grpSpPr>
        <p:sp>
          <p:nvSpPr>
            <p:cNvPr id="46" name="직사각형 45">
              <a:extLst>
                <a:ext uri="{FF2B5EF4-FFF2-40B4-BE49-F238E27FC236}">
                  <a16:creationId xmlns:a16="http://schemas.microsoft.com/office/drawing/2014/main" id="{C6046E65-E1E1-439B-8299-DFFC0EC1C4B6}"/>
                </a:ext>
              </a:extLst>
            </p:cNvPr>
            <p:cNvSpPr/>
            <p:nvPr/>
          </p:nvSpPr>
          <p:spPr>
            <a:xfrm>
              <a:off x="336000" y="2715417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42519D3-B496-4E69-ACEF-36A5C94956C4}"/>
                </a:ext>
              </a:extLst>
            </p:cNvPr>
            <p:cNvSpPr/>
            <p:nvPr/>
          </p:nvSpPr>
          <p:spPr>
            <a:xfrm>
              <a:off x="336000" y="3396271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0A5044FD-9AFB-4037-BC57-D67F4CB09DC4}"/>
                </a:ext>
              </a:extLst>
            </p:cNvPr>
            <p:cNvSpPr/>
            <p:nvPr/>
          </p:nvSpPr>
          <p:spPr>
            <a:xfrm>
              <a:off x="336000" y="4077124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직사각형 56">
              <a:extLst>
                <a:ext uri="{FF2B5EF4-FFF2-40B4-BE49-F238E27FC236}">
                  <a16:creationId xmlns:a16="http://schemas.microsoft.com/office/drawing/2014/main" id="{EB390707-272C-4BCC-9F2B-4DBAF7ACE492}"/>
                </a:ext>
              </a:extLst>
            </p:cNvPr>
            <p:cNvSpPr/>
            <p:nvPr/>
          </p:nvSpPr>
          <p:spPr>
            <a:xfrm>
              <a:off x="2730160" y="4077124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6C0DB9DF-F9FA-4776-A269-4AFB3315B42D}"/>
                </a:ext>
              </a:extLst>
            </p:cNvPr>
            <p:cNvSpPr/>
            <p:nvPr/>
          </p:nvSpPr>
          <p:spPr>
            <a:xfrm>
              <a:off x="2730160" y="3396271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E97FE8D3-2891-4DBC-ADAB-1B4CE28D0181}"/>
                </a:ext>
              </a:extLst>
            </p:cNvPr>
            <p:cNvSpPr/>
            <p:nvPr/>
          </p:nvSpPr>
          <p:spPr>
            <a:xfrm>
              <a:off x="2730160" y="2715417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420AC70D-1738-4084-90F9-E51A4BC33A90}"/>
                </a:ext>
              </a:extLst>
            </p:cNvPr>
            <p:cNvSpPr/>
            <p:nvPr/>
          </p:nvSpPr>
          <p:spPr>
            <a:xfrm>
              <a:off x="5124320" y="2715417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48EB2F00-EB45-40E6-8F69-B612241D9503}"/>
                </a:ext>
              </a:extLst>
            </p:cNvPr>
            <p:cNvSpPr/>
            <p:nvPr/>
          </p:nvSpPr>
          <p:spPr>
            <a:xfrm>
              <a:off x="5124320" y="3396271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8" name="직사각형 57">
              <a:extLst>
                <a:ext uri="{FF2B5EF4-FFF2-40B4-BE49-F238E27FC236}">
                  <a16:creationId xmlns:a16="http://schemas.microsoft.com/office/drawing/2014/main" id="{690869AC-99A5-4D78-90BA-6805DB92EFDA}"/>
                </a:ext>
              </a:extLst>
            </p:cNvPr>
            <p:cNvSpPr/>
            <p:nvPr/>
          </p:nvSpPr>
          <p:spPr>
            <a:xfrm>
              <a:off x="5124320" y="4077124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DD2C878B-7372-49E3-BB58-C3F34F4DFC09}"/>
                </a:ext>
              </a:extLst>
            </p:cNvPr>
            <p:cNvSpPr/>
            <p:nvPr/>
          </p:nvSpPr>
          <p:spPr>
            <a:xfrm>
              <a:off x="7518480" y="4077124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직사각형 53">
              <a:extLst>
                <a:ext uri="{FF2B5EF4-FFF2-40B4-BE49-F238E27FC236}">
                  <a16:creationId xmlns:a16="http://schemas.microsoft.com/office/drawing/2014/main" id="{F6A9FC2C-414C-4735-A830-D3DF14049D0C}"/>
                </a:ext>
              </a:extLst>
            </p:cNvPr>
            <p:cNvSpPr/>
            <p:nvPr/>
          </p:nvSpPr>
          <p:spPr>
            <a:xfrm>
              <a:off x="7518480" y="3396271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054BA0AD-2DBB-4837-841B-AAFE96D59439}"/>
                </a:ext>
              </a:extLst>
            </p:cNvPr>
            <p:cNvSpPr/>
            <p:nvPr/>
          </p:nvSpPr>
          <p:spPr>
            <a:xfrm>
              <a:off x="7518480" y="2034563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직사각형 48">
              <a:extLst>
                <a:ext uri="{FF2B5EF4-FFF2-40B4-BE49-F238E27FC236}">
                  <a16:creationId xmlns:a16="http://schemas.microsoft.com/office/drawing/2014/main" id="{C17AF503-8487-4038-BF7B-E093792AE795}"/>
                </a:ext>
              </a:extLst>
            </p:cNvPr>
            <p:cNvSpPr/>
            <p:nvPr/>
          </p:nvSpPr>
          <p:spPr>
            <a:xfrm>
              <a:off x="7518480" y="2715417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8DD7D4E3-6CDE-4648-A3FE-ACDC3CCAB428}"/>
                </a:ext>
              </a:extLst>
            </p:cNvPr>
            <p:cNvSpPr/>
            <p:nvPr/>
          </p:nvSpPr>
          <p:spPr>
            <a:xfrm>
              <a:off x="9912640" y="2034563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B3C90F2D-7470-4306-845F-AB2FB0070ED4}"/>
                </a:ext>
              </a:extLst>
            </p:cNvPr>
            <p:cNvSpPr/>
            <p:nvPr/>
          </p:nvSpPr>
          <p:spPr>
            <a:xfrm>
              <a:off x="9912640" y="2715417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2AE29268-55C0-421D-BA15-2F1A1BA894BD}"/>
                </a:ext>
              </a:extLst>
            </p:cNvPr>
            <p:cNvSpPr/>
            <p:nvPr/>
          </p:nvSpPr>
          <p:spPr>
            <a:xfrm>
              <a:off x="9912640" y="3396271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26E40FA4-609C-49FB-B984-0164ACC8B7B4}"/>
                </a:ext>
              </a:extLst>
            </p:cNvPr>
            <p:cNvSpPr/>
            <p:nvPr/>
          </p:nvSpPr>
          <p:spPr>
            <a:xfrm>
              <a:off x="9912640" y="4077124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3AD287A6-FCAE-4A7F-83DB-648B7D1B00EE}"/>
                </a:ext>
              </a:extLst>
            </p:cNvPr>
            <p:cNvSpPr/>
            <p:nvPr/>
          </p:nvSpPr>
          <p:spPr>
            <a:xfrm>
              <a:off x="336000" y="2034563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F650F970-BB6A-4A10-9483-F0C27F427E47}"/>
                </a:ext>
              </a:extLst>
            </p:cNvPr>
            <p:cNvSpPr/>
            <p:nvPr/>
          </p:nvSpPr>
          <p:spPr>
            <a:xfrm>
              <a:off x="2730160" y="2034563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BC84B519-DB29-4902-9042-95D295922DE3}"/>
                </a:ext>
              </a:extLst>
            </p:cNvPr>
            <p:cNvSpPr/>
            <p:nvPr/>
          </p:nvSpPr>
          <p:spPr>
            <a:xfrm>
              <a:off x="5124320" y="2034563"/>
              <a:ext cx="1944000" cy="468000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CF9F7FF6-218C-466D-9797-8AAFF9D573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0388" t="6441" r="6157" b="7535"/>
            <a:stretch/>
          </p:blipFill>
          <p:spPr>
            <a:xfrm>
              <a:off x="3228645" y="2751417"/>
              <a:ext cx="947030" cy="396000"/>
            </a:xfrm>
            <a:prstGeom prst="rect">
              <a:avLst/>
            </a:prstGeom>
          </p:spPr>
        </p:pic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D9FAC3D0-61D7-480F-9575-A6355A764D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9315" t="18892" b="6892"/>
            <a:stretch/>
          </p:blipFill>
          <p:spPr>
            <a:xfrm>
              <a:off x="10606178" y="2088563"/>
              <a:ext cx="556925" cy="360000"/>
            </a:xfrm>
            <a:prstGeom prst="rect">
              <a:avLst/>
            </a:prstGeom>
          </p:spPr>
        </p:pic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9C4572A2-6DD6-4789-8C3A-3E4171396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05680" y="2124563"/>
              <a:ext cx="1569601" cy="288000"/>
            </a:xfrm>
            <a:prstGeom prst="rect">
              <a:avLst/>
            </a:prstGeom>
          </p:spPr>
        </p:pic>
        <p:pic>
          <p:nvPicPr>
            <p:cNvPr id="2052" name="Picture 4" descr="Clients – ZIGBANG - MEGAZONECLOUD">
              <a:extLst>
                <a:ext uri="{FF2B5EF4-FFF2-40B4-BE49-F238E27FC236}">
                  <a16:creationId xmlns:a16="http://schemas.microsoft.com/office/drawing/2014/main" id="{9AE590EE-A03D-4394-A8BE-5900196751D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23" t="30177" r="11297" b="30716"/>
            <a:stretch/>
          </p:blipFill>
          <p:spPr bwMode="auto">
            <a:xfrm>
              <a:off x="651582" y="2142563"/>
              <a:ext cx="1312837" cy="252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메가스터디 공식 홈페이지">
              <a:extLst>
                <a:ext uri="{FF2B5EF4-FFF2-40B4-BE49-F238E27FC236}">
                  <a16:creationId xmlns:a16="http://schemas.microsoft.com/office/drawing/2014/main" id="{B1013E11-088A-44B3-9049-A48E4A3A98A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83" t="32112" r="7427" b="31989"/>
            <a:stretch/>
          </p:blipFill>
          <p:spPr bwMode="auto">
            <a:xfrm>
              <a:off x="2969598" y="2106563"/>
              <a:ext cx="1465125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12" descr="대홍기획, 아마존 DSP 광고 운영 서비스 론칭 - 매드타임스(MADTimes)">
              <a:extLst>
                <a:ext uri="{FF2B5EF4-FFF2-40B4-BE49-F238E27FC236}">
                  <a16:creationId xmlns:a16="http://schemas.microsoft.com/office/drawing/2014/main" id="{682E3CEB-C379-4B80-84A5-143A08BB236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593" t="34753" r="8712" b="32959"/>
            <a:stretch/>
          </p:blipFill>
          <p:spPr bwMode="auto">
            <a:xfrm>
              <a:off x="5482988" y="2088563"/>
              <a:ext cx="1226665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2" name="Picture 14" descr="이노션 월드와이드'→'이노션'…브랜드 체계 재정립 | 연합뉴스">
              <a:extLst>
                <a:ext uri="{FF2B5EF4-FFF2-40B4-BE49-F238E27FC236}">
                  <a16:creationId xmlns:a16="http://schemas.microsoft.com/office/drawing/2014/main" id="{0DBB3DF4-8BF8-4333-8B5C-8A53276E9C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297" y="2859417"/>
              <a:ext cx="1245406" cy="1800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0" name="Picture 22" descr="채용공고] 하쿠호도제일, 디지털AE(차장급) / 광고기획자 / 데이터분석가(팀장급) / 인포메이션 데스크 - 매드타임스(MADTimes)">
              <a:extLst>
                <a:ext uri="{FF2B5EF4-FFF2-40B4-BE49-F238E27FC236}">
                  <a16:creationId xmlns:a16="http://schemas.microsoft.com/office/drawing/2014/main" id="{DA124660-98C8-437C-B410-B9588757D9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5364" y="2751417"/>
              <a:ext cx="1101913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2" name="Picture 24">
              <a:extLst>
                <a:ext uri="{FF2B5EF4-FFF2-40B4-BE49-F238E27FC236}">
                  <a16:creationId xmlns:a16="http://schemas.microsoft.com/office/drawing/2014/main" id="{C8E766DA-C6F2-4722-8CAE-1359CFBA10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30580" y="2805417"/>
              <a:ext cx="9198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4" name="Picture 26" descr="채용공고 / 지원 | 채용정보 | 네오팜">
              <a:extLst>
                <a:ext uri="{FF2B5EF4-FFF2-40B4-BE49-F238E27FC236}">
                  <a16:creationId xmlns:a16="http://schemas.microsoft.com/office/drawing/2014/main" id="{04050B1A-C1E9-48B3-A1A5-DD650A0FA0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299" b="27689"/>
            <a:stretch/>
          </p:blipFill>
          <p:spPr bwMode="auto">
            <a:xfrm>
              <a:off x="10180464" y="2841417"/>
              <a:ext cx="1408353" cy="21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6" name="Picture 28">
              <a:extLst>
                <a:ext uri="{FF2B5EF4-FFF2-40B4-BE49-F238E27FC236}">
                  <a16:creationId xmlns:a16="http://schemas.microsoft.com/office/drawing/2014/main" id="{6C8508F4-DCD9-493F-8707-1CD2F0E461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150" y="3468271"/>
              <a:ext cx="1271700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78" name="Picture 30">
              <a:extLst>
                <a:ext uri="{FF2B5EF4-FFF2-40B4-BE49-F238E27FC236}">
                  <a16:creationId xmlns:a16="http://schemas.microsoft.com/office/drawing/2014/main" id="{68E89434-FAD7-4235-A4ED-C816718A59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41121" y="3540271"/>
              <a:ext cx="1122078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80" name="Picture 32" descr="&amp;#49800;&amp;#54140;&amp;#54540;&amp;#47000;&amp;#45789;">
              <a:extLst>
                <a:ext uri="{FF2B5EF4-FFF2-40B4-BE49-F238E27FC236}">
                  <a16:creationId xmlns:a16="http://schemas.microsoft.com/office/drawing/2014/main" id="{9BCB24F9-B5C7-4104-9749-600A529298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4697" y="3558271"/>
              <a:ext cx="1543247" cy="14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82" name="Picture 34" descr="벨커뮤니케이션즈">
              <a:extLst>
                <a:ext uri="{FF2B5EF4-FFF2-40B4-BE49-F238E27FC236}">
                  <a16:creationId xmlns:a16="http://schemas.microsoft.com/office/drawing/2014/main" id="{EEE3C6B2-5376-4148-938B-F68B6599A7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8480" y="3486271"/>
              <a:ext cx="1104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86" name="Picture 38" descr="더워터멜론 | brandB 브랜드비">
              <a:extLst>
                <a:ext uri="{FF2B5EF4-FFF2-40B4-BE49-F238E27FC236}">
                  <a16:creationId xmlns:a16="http://schemas.microsoft.com/office/drawing/2014/main" id="{15523297-8695-40BB-BEE3-1D912F15C1A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80" t="17203" r="10550" b="17466"/>
            <a:stretch/>
          </p:blipFill>
          <p:spPr bwMode="auto">
            <a:xfrm>
              <a:off x="10097917" y="3450271"/>
              <a:ext cx="1573447" cy="36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90" name="Picture 42" descr="프로쉬몰 특별행사] 프로쉬몰 회원이라면! 주방세제 0원! : 네이버 블로그">
              <a:extLst>
                <a:ext uri="{FF2B5EF4-FFF2-40B4-BE49-F238E27FC236}">
                  <a16:creationId xmlns:a16="http://schemas.microsoft.com/office/drawing/2014/main" id="{4EDA2B22-BDF2-4A28-AE96-721140E9505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269" t="9295" r="4139" b="11273"/>
            <a:stretch/>
          </p:blipFill>
          <p:spPr bwMode="auto">
            <a:xfrm>
              <a:off x="1017012" y="4113124"/>
              <a:ext cx="581977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92" name="Picture 44" descr="한국산업인력공단 로고">
              <a:extLst>
                <a:ext uri="{FF2B5EF4-FFF2-40B4-BE49-F238E27FC236}">
                  <a16:creationId xmlns:a16="http://schemas.microsoft.com/office/drawing/2014/main" id="{5622F07F-5418-4E8A-8216-F5C00B645DE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11" t="26980" r="4581" b="30433"/>
            <a:stretch/>
          </p:blipFill>
          <p:spPr bwMode="auto">
            <a:xfrm>
              <a:off x="2795864" y="4221124"/>
              <a:ext cx="1812593" cy="18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94" name="Picture 46">
              <a:extLst>
                <a:ext uri="{FF2B5EF4-FFF2-40B4-BE49-F238E27FC236}">
                  <a16:creationId xmlns:a16="http://schemas.microsoft.com/office/drawing/2014/main" id="{B27A0A1B-9C9E-4FE3-A52E-062C0E0D27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683" y="4113124"/>
              <a:ext cx="715275" cy="39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100" name="Picture 52">
              <a:extLst>
                <a:ext uri="{FF2B5EF4-FFF2-40B4-BE49-F238E27FC236}">
                  <a16:creationId xmlns:a16="http://schemas.microsoft.com/office/drawing/2014/main" id="{3704D187-337E-44C4-883B-B78893310A7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0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43" t="13475" r="6531" b="11261"/>
            <a:stretch/>
          </p:blipFill>
          <p:spPr bwMode="auto">
            <a:xfrm>
              <a:off x="7772309" y="4149124"/>
              <a:ext cx="1436342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1" name="그림 2050">
              <a:extLst>
                <a:ext uri="{FF2B5EF4-FFF2-40B4-BE49-F238E27FC236}">
                  <a16:creationId xmlns:a16="http://schemas.microsoft.com/office/drawing/2014/main" id="{B6ACFC33-86AF-4989-A467-F9291CD900E4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0370982" y="4203124"/>
              <a:ext cx="1027317" cy="216000"/>
            </a:xfrm>
            <a:prstGeom prst="rect">
              <a:avLst/>
            </a:prstGeom>
          </p:spPr>
        </p:pic>
      </p:grpSp>
      <p:sp>
        <p:nvSpPr>
          <p:cNvPr id="87" name="사각형: 둥근 모서리 86">
            <a:extLst>
              <a:ext uri="{FF2B5EF4-FFF2-40B4-BE49-F238E27FC236}">
                <a16:creationId xmlns:a16="http://schemas.microsoft.com/office/drawing/2014/main" id="{3927F3CF-2C48-4919-96B3-C704ED1C191D}"/>
              </a:ext>
            </a:extLst>
          </p:cNvPr>
          <p:cNvSpPr/>
          <p:nvPr/>
        </p:nvSpPr>
        <p:spPr>
          <a:xfrm>
            <a:off x="336000" y="5157320"/>
            <a:ext cx="11520000" cy="1152000"/>
          </a:xfrm>
          <a:prstGeom prst="roundRect">
            <a:avLst>
              <a:gd name="adj" fmla="val 7155"/>
            </a:avLst>
          </a:prstGeom>
          <a:pattFill prst="pct50">
            <a:fgClr>
              <a:srgbClr val="BADCFF"/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15099" marR="0" lvl="0" indent="0" algn="ctr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j-cs"/>
              </a:rPr>
              <a:t>시온리서치는 </a:t>
            </a:r>
            <a:r>
              <a:rPr kumimoji="0" lang="en-US" altLang="ko-KR" sz="2000" b="1" i="0" u="none" strike="noStrike" kern="120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52A4"/>
                </a:solidFill>
                <a:effectLst/>
                <a:uLnTx/>
                <a:uFillTx/>
                <a:latin typeface="+mn-lt"/>
                <a:ea typeface="+mn-ea"/>
                <a:cs typeface="+mj-cs"/>
              </a:rPr>
              <a:t>B2C</a:t>
            </a:r>
            <a:r>
              <a:rPr kumimoji="0" lang="ko-KR" altLang="en-US" sz="2000" b="1" i="0" u="none" strike="noStrike" kern="120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52A4"/>
                </a:solidFill>
                <a:effectLst/>
                <a:uLnTx/>
                <a:uFillTx/>
                <a:latin typeface="+mn-lt"/>
                <a:ea typeface="+mn-ea"/>
                <a:cs typeface="+mj-cs"/>
              </a:rPr>
              <a:t>와 </a:t>
            </a:r>
            <a:r>
              <a:rPr kumimoji="0" lang="en-US" altLang="ko-KR" sz="2000" b="1" i="0" u="none" strike="noStrike" kern="120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52A4"/>
                </a:solidFill>
                <a:effectLst/>
                <a:uLnTx/>
                <a:uFillTx/>
                <a:latin typeface="+mn-lt"/>
                <a:ea typeface="+mn-ea"/>
                <a:cs typeface="+mj-cs"/>
              </a:rPr>
              <a:t>B2B </a:t>
            </a:r>
            <a:r>
              <a:rPr kumimoji="0" lang="ko-KR" altLang="en-US" sz="2000" b="1" i="0" u="none" strike="noStrike" kern="120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srgbClr val="0052A4"/>
                </a:solidFill>
                <a:effectLst/>
                <a:uLnTx/>
                <a:uFillTx/>
                <a:latin typeface="+mn-lt"/>
                <a:ea typeface="+mn-ea"/>
                <a:cs typeface="+mj-cs"/>
              </a:rPr>
              <a:t>영역을 아우르는 다양한 산업군</a:t>
            </a:r>
            <a:r>
              <a:rPr kumimoji="0" lang="ko-KR" altLang="en-US" sz="1400" b="0" i="0" u="none" strike="noStrike" kern="120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j-cs"/>
              </a:rPr>
              <a:t>에서의 리서치 경험을 보유하고 있습니다</a:t>
            </a:r>
            <a:r>
              <a:rPr kumimoji="0" lang="en-US" altLang="ko-KR" sz="1400" b="0" i="0" u="none" strike="noStrike" kern="120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j-cs"/>
              </a:rPr>
              <a:t>.</a:t>
            </a:r>
          </a:p>
          <a:p>
            <a:pPr marL="15099" marR="0" lvl="0" indent="0" algn="ctr" defTabSz="914400" rtl="0" eaLnBrk="1" fontAlgn="auto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400" b="0" i="0" u="none" strike="noStrike" kern="120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j-cs"/>
              </a:rPr>
              <a:t>교육</a:t>
            </a:r>
            <a:r>
              <a:rPr kumimoji="0" lang="en-US" altLang="ko-KR" sz="1400" b="0" i="0" u="none" strike="noStrike" kern="120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j-cs"/>
              </a:rPr>
              <a:t>, </a:t>
            </a:r>
            <a:r>
              <a:rPr kumimoji="0" lang="ko-KR" altLang="en-US" sz="1400" b="0" i="0" u="none" strike="noStrike" kern="120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j-cs"/>
              </a:rPr>
              <a:t>뷰티</a:t>
            </a:r>
            <a:r>
              <a:rPr kumimoji="0" lang="en-US" altLang="ko-KR" sz="1400" b="0" i="0" u="none" strike="noStrike" kern="120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j-cs"/>
              </a:rPr>
              <a:t>, </a:t>
            </a:r>
            <a:r>
              <a:rPr kumimoji="0" lang="ko-KR" altLang="en-US" sz="1400" b="0" i="0" u="none" strike="noStrike" kern="120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j-cs"/>
              </a:rPr>
              <a:t>패션</a:t>
            </a:r>
            <a:r>
              <a:rPr kumimoji="0" lang="en-US" altLang="ko-KR" sz="1400" b="0" i="0" u="none" strike="noStrike" kern="120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j-cs"/>
              </a:rPr>
              <a:t>, </a:t>
            </a:r>
            <a:r>
              <a:rPr kumimoji="0" lang="ko-KR" altLang="en-US" sz="1400" b="0" i="0" u="none" strike="noStrike" kern="120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j-cs"/>
              </a:rPr>
              <a:t>식품</a:t>
            </a:r>
            <a:r>
              <a:rPr kumimoji="0" lang="en-US" altLang="ko-KR" sz="1400" b="0" i="0" u="none" strike="noStrike" kern="120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j-cs"/>
              </a:rPr>
              <a:t>, </a:t>
            </a:r>
            <a:r>
              <a:rPr kumimoji="0" lang="ko-KR" altLang="en-US" sz="1400" b="0" i="0" u="none" strike="noStrike" kern="120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j-cs"/>
              </a:rPr>
              <a:t>자동차</a:t>
            </a:r>
            <a:r>
              <a:rPr kumimoji="0" lang="en-US" altLang="ko-KR" sz="1400" b="0" i="0" u="none" strike="noStrike" kern="120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j-cs"/>
              </a:rPr>
              <a:t>, </a:t>
            </a:r>
            <a:r>
              <a:rPr kumimoji="0" lang="ko-KR" altLang="en-US" sz="1400" b="0" i="0" u="none" strike="noStrike" kern="120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j-cs"/>
              </a:rPr>
              <a:t>건강기능식품 등 여러 카테고리에서 풍부한 노하우를 활용해 고객사의 비즈니스 성장을 위한 최적의 리서치 솔루션을 제공합니다</a:t>
            </a:r>
            <a:r>
              <a:rPr kumimoji="0" lang="en-US" altLang="ko-KR" sz="1400" b="0" i="0" u="none" strike="noStrike" kern="1200" cap="none" spc="-40" normalizeH="0" noProof="0" dirty="0">
                <a:ln>
                  <a:solidFill>
                    <a:prstClr val="white">
                      <a:alpha val="0"/>
                    </a:prstClr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j-cs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93DF07D3-B8A3-46A1-B711-A677CB5E164C}"/>
              </a:ext>
            </a:extLst>
          </p:cNvPr>
          <p:cNvGrpSpPr/>
          <p:nvPr/>
        </p:nvGrpSpPr>
        <p:grpSpPr>
          <a:xfrm>
            <a:off x="335360" y="980728"/>
            <a:ext cx="11520640" cy="5328568"/>
            <a:chOff x="335360" y="980728"/>
            <a:chExt cx="11520640" cy="5328568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DF2EABFF-E728-4073-A6A7-2D23586622CF}"/>
                </a:ext>
              </a:extLst>
            </p:cNvPr>
            <p:cNvSpPr/>
            <p:nvPr/>
          </p:nvSpPr>
          <p:spPr>
            <a:xfrm>
              <a:off x="335360" y="1556792"/>
              <a:ext cx="3600000" cy="4536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33369246-90EF-43B0-899B-37471AC2B871}"/>
                </a:ext>
              </a:extLst>
            </p:cNvPr>
            <p:cNvSpPr/>
            <p:nvPr/>
          </p:nvSpPr>
          <p:spPr>
            <a:xfrm>
              <a:off x="335360" y="1196752"/>
              <a:ext cx="3600000" cy="3600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0" rIns="0" bIns="0" rtlCol="0" anchor="ctr"/>
            <a:lstStyle/>
            <a:p>
              <a:pPr marL="15099" algn="l" rtl="0">
                <a:spcBef>
                  <a:spcPct val="0"/>
                </a:spcBef>
              </a:pP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마케팅 리서치에 대한 일반적인 오해</a:t>
              </a: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8AA510CA-EAD7-4C18-91D4-F6C3C6ADBFAB}"/>
                </a:ext>
              </a:extLst>
            </p:cNvPr>
            <p:cNvSpPr/>
            <p:nvPr/>
          </p:nvSpPr>
          <p:spPr>
            <a:xfrm>
              <a:off x="3935760" y="980728"/>
              <a:ext cx="7920240" cy="532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40A4992-8EC9-42B9-BA1B-EBF249D8F3F8}"/>
                </a:ext>
              </a:extLst>
            </p:cNvPr>
            <p:cNvSpPr txBox="1"/>
            <p:nvPr/>
          </p:nvSpPr>
          <p:spPr>
            <a:xfrm>
              <a:off x="4115780" y="1124744"/>
              <a:ext cx="2462854" cy="246221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spAutoFit/>
            </a:bodyPr>
            <a:lstStyle/>
            <a:p>
              <a:pPr marL="15099" algn="l" rtl="0">
                <a:spcBef>
                  <a:spcPct val="0"/>
                </a:spcBef>
              </a:pPr>
              <a:r>
                <a:rPr lang="ko-KR" altLang="en-US" sz="16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그래서</a:t>
              </a:r>
              <a:r>
                <a:rPr lang="en-US" altLang="ko-KR" sz="16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, </a:t>
              </a:r>
              <a:r>
                <a:rPr lang="ko-KR" altLang="en-US" sz="16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j-lt"/>
                  <a:ea typeface="+mj-ea"/>
                  <a:cs typeface="+mj-cs"/>
                </a:rPr>
                <a:t>시온리서치는 다릅니다</a:t>
              </a:r>
            </a:p>
          </p:txBody>
        </p:sp>
        <p:sp>
          <p:nvSpPr>
            <p:cNvPr id="20" name="이등변 삼각형 19">
              <a:extLst>
                <a:ext uri="{FF2B5EF4-FFF2-40B4-BE49-F238E27FC236}">
                  <a16:creationId xmlns:a16="http://schemas.microsoft.com/office/drawing/2014/main" id="{548B56DE-C1D6-4A39-AB16-19661121421A}"/>
                </a:ext>
              </a:extLst>
            </p:cNvPr>
            <p:cNvSpPr/>
            <p:nvPr/>
          </p:nvSpPr>
          <p:spPr>
            <a:xfrm flipH="1">
              <a:off x="3719760" y="980752"/>
              <a:ext cx="216000" cy="216000"/>
            </a:xfrm>
            <a:prstGeom prst="triangle">
              <a:avLst>
                <a:gd name="adj" fmla="val 0"/>
              </a:avLst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이등변 삼각형 50">
              <a:extLst>
                <a:ext uri="{FF2B5EF4-FFF2-40B4-BE49-F238E27FC236}">
                  <a16:creationId xmlns:a16="http://schemas.microsoft.com/office/drawing/2014/main" id="{BF8ECE92-33BA-4549-96AF-47635BEF27D2}"/>
                </a:ext>
              </a:extLst>
            </p:cNvPr>
            <p:cNvSpPr/>
            <p:nvPr/>
          </p:nvSpPr>
          <p:spPr>
            <a:xfrm flipH="1" flipV="1">
              <a:off x="3719760" y="6093296"/>
              <a:ext cx="216000" cy="216000"/>
            </a:xfrm>
            <a:prstGeom prst="triangle">
              <a:avLst>
                <a:gd name="adj" fmla="val 0"/>
              </a:avLst>
            </a:prstGeom>
            <a:solidFill>
              <a:schemeClr val="tx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DE9F6788-0201-4DC9-B074-D1A391B68521}"/>
                </a:ext>
              </a:extLst>
            </p:cNvPr>
            <p:cNvSpPr/>
            <p:nvPr/>
          </p:nvSpPr>
          <p:spPr>
            <a:xfrm>
              <a:off x="4079880" y="1484784"/>
              <a:ext cx="7632000" cy="468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08000" rIns="36000" bIns="36000" rtlCol="0" anchor="t" anchorCtr="0"/>
            <a:lstStyle/>
            <a:p>
              <a:pPr marL="15099" algn="l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r>
                <a:rPr lang="ko-KR" altLang="en-US" sz="14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고객의 맥락을 이해하고 질문을 작성하며</a:t>
              </a:r>
              <a:r>
                <a:rPr lang="en-US" altLang="ko-KR" sz="14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, </a:t>
              </a: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의사결정을 돕는 </a:t>
              </a:r>
              <a:r>
                <a:rPr lang="en-US" altLang="ko-KR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'</a:t>
              </a: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실행 가능한 인사이트</a:t>
              </a:r>
              <a:r>
                <a:rPr lang="en-US" altLang="ko-KR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'</a:t>
              </a:r>
              <a:r>
                <a:rPr lang="ko-KR" altLang="en-US" sz="14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를 제공합니다</a:t>
              </a:r>
              <a:r>
                <a:rPr lang="en-US" altLang="ko-KR" sz="14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.</a:t>
              </a:r>
            </a:p>
            <a:p>
              <a:pPr marL="15099" algn="l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endPara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l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시온리서치를 선택해야 하는 이유</a:t>
              </a:r>
              <a:endParaRPr lang="en-US" altLang="ko-KR" sz="14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l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endPara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l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endPara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l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endPara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l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endPara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l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endPara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l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endPara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l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endPara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l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endPara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l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endPara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l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endPara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l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endPara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l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endPara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l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endParaRPr lang="en-US" altLang="ko-KR" sz="1400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/>
                </a:solidFill>
                <a:latin typeface="+mj-lt"/>
                <a:ea typeface="+mj-ea"/>
                <a:cs typeface="+mj-cs"/>
              </a:endParaRPr>
            </a:p>
            <a:p>
              <a:pPr marL="15099" algn="l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r>
                <a:rPr lang="ko-KR" altLang="en-US" sz="14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리서치는 만병통치약과 같은 것이 아닙니다</a:t>
              </a:r>
              <a:r>
                <a:rPr lang="en-US" altLang="ko-KR" sz="14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/>
                  </a:solidFill>
                  <a:latin typeface="+mj-lt"/>
                  <a:ea typeface="+mj-ea"/>
                  <a:cs typeface="+mj-cs"/>
                </a:rPr>
                <a:t>.</a:t>
              </a:r>
            </a:p>
            <a:p>
              <a:pPr marL="15099" algn="l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r>
                <a:rPr lang="ko-KR" altLang="en-US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좋은 인사이트는 적절한 조사 방법과 질문에서 나옵니다</a:t>
              </a:r>
              <a:r>
                <a:rPr lang="en-US" altLang="ko-KR" sz="14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.</a:t>
              </a:r>
              <a:endParaRPr lang="ko-KR" altLang="en-US" sz="14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accent3"/>
                </a:solidFill>
                <a:latin typeface="+mj-lt"/>
                <a:ea typeface="+mj-ea"/>
                <a:cs typeface="+mj-cs"/>
              </a:endParaRPr>
            </a:p>
          </p:txBody>
        </p:sp>
      </p:grpSp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시온리서치를 선택해야 하는 이유</a:t>
            </a: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BFEAD147-A225-439D-9F1C-3993AB77A9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0"/>
          <a:stretch/>
        </p:blipFill>
        <p:spPr>
          <a:xfrm>
            <a:off x="406937" y="4562978"/>
            <a:ext cx="1336861" cy="1529814"/>
          </a:xfrm>
          <a:prstGeom prst="rect">
            <a:avLst/>
          </a:prstGeom>
        </p:spPr>
      </p:pic>
      <p:grpSp>
        <p:nvGrpSpPr>
          <p:cNvPr id="36" name="그룹 35">
            <a:extLst>
              <a:ext uri="{FF2B5EF4-FFF2-40B4-BE49-F238E27FC236}">
                <a16:creationId xmlns:a16="http://schemas.microsoft.com/office/drawing/2014/main" id="{C587320F-EC5B-4D05-A998-8F6BDCB56FF6}"/>
              </a:ext>
            </a:extLst>
          </p:cNvPr>
          <p:cNvGrpSpPr/>
          <p:nvPr/>
        </p:nvGrpSpPr>
        <p:grpSpPr>
          <a:xfrm>
            <a:off x="479376" y="1808820"/>
            <a:ext cx="2160000" cy="667905"/>
            <a:chOff x="6516215" y="2060639"/>
            <a:chExt cx="2160000" cy="667905"/>
          </a:xfrm>
        </p:grpSpPr>
        <p:sp>
          <p:nvSpPr>
            <p:cNvPr id="37" name="타원 24">
              <a:extLst>
                <a:ext uri="{FF2B5EF4-FFF2-40B4-BE49-F238E27FC236}">
                  <a16:creationId xmlns:a16="http://schemas.microsoft.com/office/drawing/2014/main" id="{C9666887-80BD-408B-A792-61FEEC61F58A}"/>
                </a:ext>
              </a:extLst>
            </p:cNvPr>
            <p:cNvSpPr/>
            <p:nvPr/>
          </p:nvSpPr>
          <p:spPr>
            <a:xfrm>
              <a:off x="6665842" y="2571952"/>
              <a:ext cx="360040" cy="156592"/>
            </a:xfrm>
            <a:custGeom>
              <a:avLst/>
              <a:gdLst/>
              <a:ahLst/>
              <a:cxnLst/>
              <a:rect l="l" t="t" r="r" b="b"/>
              <a:pathLst>
                <a:path w="543685" h="228600">
                  <a:moveTo>
                    <a:pt x="259752" y="0"/>
                  </a:moveTo>
                  <a:lnTo>
                    <a:pt x="543685" y="0"/>
                  </a:lnTo>
                  <a:cubicBezTo>
                    <a:pt x="543685" y="126253"/>
                    <a:pt x="338990" y="228600"/>
                    <a:pt x="86485" y="228600"/>
                  </a:cubicBezTo>
                  <a:lnTo>
                    <a:pt x="0" y="224241"/>
                  </a:lnTo>
                  <a:cubicBezTo>
                    <a:pt x="155663" y="188307"/>
                    <a:pt x="262961" y="109430"/>
                    <a:pt x="262961" y="1802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ko-KR" altLang="en-US" sz="1000" kern="0" dirty="0">
                <a:solidFill>
                  <a:srgbClr val="FFFFFF"/>
                </a:solidFill>
                <a:latin typeface="Arial"/>
                <a:ea typeface="맑은 고딕" panose="020B0503020000020004" pitchFamily="50" charset="-127"/>
                <a:sym typeface="Arial"/>
              </a:endParaRPr>
            </a:p>
          </p:txBody>
        </p:sp>
        <p:sp>
          <p:nvSpPr>
            <p:cNvPr id="38" name="모서리가 둥근 직사각형 4">
              <a:extLst>
                <a:ext uri="{FF2B5EF4-FFF2-40B4-BE49-F238E27FC236}">
                  <a16:creationId xmlns:a16="http://schemas.microsoft.com/office/drawing/2014/main" id="{9EC33565-0D95-4B6F-AA26-AF7FE148887F}"/>
                </a:ext>
              </a:extLst>
            </p:cNvPr>
            <p:cNvSpPr/>
            <p:nvPr/>
          </p:nvSpPr>
          <p:spPr>
            <a:xfrm>
              <a:off x="6516215" y="2060639"/>
              <a:ext cx="2160000" cy="576000"/>
            </a:xfrm>
            <a:prstGeom prst="roundRect">
              <a:avLst>
                <a:gd name="adj" fmla="val 11474"/>
              </a:avLst>
            </a:prstGeom>
            <a:solidFill>
              <a:srgbClr val="FFFFFF"/>
            </a:solidFill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15099" algn="ctr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r>
                <a:rPr lang="en-US" altLang="ko-KR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“</a:t>
              </a:r>
              <a:r>
                <a:rPr lang="ko-KR" altLang="en-US" sz="1100" kern="1200" spc="-4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뭐야</a:t>
              </a:r>
              <a:r>
                <a:rPr lang="ko-KR" altLang="en-US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 점수 높아서 출시했는데 </a:t>
              </a:r>
              <a:br>
                <a:rPr lang="en-US" altLang="ko-KR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</a:br>
              <a:r>
                <a:rPr lang="ko-KR" altLang="en-US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왜 안 팔려</a:t>
              </a:r>
              <a:r>
                <a:rPr lang="en-US" altLang="ko-KR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?”</a:t>
              </a:r>
            </a:p>
          </p:txBody>
        </p: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CE900F06-0BDB-4783-99A2-1D8E5EF17970}"/>
              </a:ext>
            </a:extLst>
          </p:cNvPr>
          <p:cNvGrpSpPr/>
          <p:nvPr/>
        </p:nvGrpSpPr>
        <p:grpSpPr>
          <a:xfrm>
            <a:off x="911424" y="2564904"/>
            <a:ext cx="2160000" cy="667905"/>
            <a:chOff x="6516215" y="2060639"/>
            <a:chExt cx="2160000" cy="667905"/>
          </a:xfrm>
        </p:grpSpPr>
        <p:sp>
          <p:nvSpPr>
            <p:cNvPr id="40" name="타원 24">
              <a:extLst>
                <a:ext uri="{FF2B5EF4-FFF2-40B4-BE49-F238E27FC236}">
                  <a16:creationId xmlns:a16="http://schemas.microsoft.com/office/drawing/2014/main" id="{E596B968-4045-46E3-BD4E-DE5FF71394FF}"/>
                </a:ext>
              </a:extLst>
            </p:cNvPr>
            <p:cNvSpPr/>
            <p:nvPr/>
          </p:nvSpPr>
          <p:spPr>
            <a:xfrm>
              <a:off x="6665842" y="2571952"/>
              <a:ext cx="360040" cy="156592"/>
            </a:xfrm>
            <a:custGeom>
              <a:avLst/>
              <a:gdLst/>
              <a:ahLst/>
              <a:cxnLst/>
              <a:rect l="l" t="t" r="r" b="b"/>
              <a:pathLst>
                <a:path w="543685" h="228600">
                  <a:moveTo>
                    <a:pt x="259752" y="0"/>
                  </a:moveTo>
                  <a:lnTo>
                    <a:pt x="543685" y="0"/>
                  </a:lnTo>
                  <a:cubicBezTo>
                    <a:pt x="543685" y="126253"/>
                    <a:pt x="338990" y="228600"/>
                    <a:pt x="86485" y="228600"/>
                  </a:cubicBezTo>
                  <a:lnTo>
                    <a:pt x="0" y="224241"/>
                  </a:lnTo>
                  <a:cubicBezTo>
                    <a:pt x="155663" y="188307"/>
                    <a:pt x="262961" y="109430"/>
                    <a:pt x="262961" y="1802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ko-KR" altLang="en-US" sz="1000" kern="0" dirty="0">
                <a:solidFill>
                  <a:srgbClr val="FFFFFF"/>
                </a:solidFill>
                <a:latin typeface="Arial"/>
                <a:ea typeface="맑은 고딕" panose="020B0503020000020004" pitchFamily="50" charset="-127"/>
                <a:sym typeface="Arial"/>
              </a:endParaRPr>
            </a:p>
          </p:txBody>
        </p:sp>
        <p:sp>
          <p:nvSpPr>
            <p:cNvPr id="41" name="모서리가 둥근 직사각형 4">
              <a:extLst>
                <a:ext uri="{FF2B5EF4-FFF2-40B4-BE49-F238E27FC236}">
                  <a16:creationId xmlns:a16="http://schemas.microsoft.com/office/drawing/2014/main" id="{8A62820C-747C-4771-B19B-DD0EAFA3CE04}"/>
                </a:ext>
              </a:extLst>
            </p:cNvPr>
            <p:cNvSpPr/>
            <p:nvPr/>
          </p:nvSpPr>
          <p:spPr>
            <a:xfrm>
              <a:off x="6516215" y="2060639"/>
              <a:ext cx="2160000" cy="576000"/>
            </a:xfrm>
            <a:prstGeom prst="roundRect">
              <a:avLst>
                <a:gd name="adj" fmla="val 11474"/>
              </a:avLst>
            </a:prstGeom>
            <a:solidFill>
              <a:srgbClr val="FFFFFF"/>
            </a:solidFill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15099" algn="ctr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r>
                <a:rPr lang="ko-KR" altLang="en-US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“소비자 조사 했는데 항상 </a:t>
              </a:r>
              <a:br>
                <a:rPr lang="en-US" altLang="ko-KR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</a:br>
              <a:r>
                <a:rPr lang="ko-KR" altLang="en-US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결과가 뻔해</a:t>
              </a:r>
              <a:r>
                <a:rPr lang="en-US" altLang="ko-KR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, </a:t>
              </a:r>
              <a:r>
                <a:rPr lang="ko-KR" altLang="en-US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새로운 게 없어</a:t>
              </a:r>
              <a:r>
                <a:rPr lang="en-US" altLang="ko-KR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!”</a:t>
              </a: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06A73C78-7B56-4C68-8A12-8E8462D19DE4}"/>
              </a:ext>
            </a:extLst>
          </p:cNvPr>
          <p:cNvGrpSpPr/>
          <p:nvPr/>
        </p:nvGrpSpPr>
        <p:grpSpPr>
          <a:xfrm>
            <a:off x="1775520" y="4257092"/>
            <a:ext cx="1944000" cy="667905"/>
            <a:chOff x="6516215" y="2060639"/>
            <a:chExt cx="1944000" cy="667905"/>
          </a:xfrm>
        </p:grpSpPr>
        <p:sp>
          <p:nvSpPr>
            <p:cNvPr id="43" name="타원 24">
              <a:extLst>
                <a:ext uri="{FF2B5EF4-FFF2-40B4-BE49-F238E27FC236}">
                  <a16:creationId xmlns:a16="http://schemas.microsoft.com/office/drawing/2014/main" id="{6471AED9-12A3-488E-8B9B-9A1D1EF7DF98}"/>
                </a:ext>
              </a:extLst>
            </p:cNvPr>
            <p:cNvSpPr/>
            <p:nvPr/>
          </p:nvSpPr>
          <p:spPr>
            <a:xfrm>
              <a:off x="6665842" y="2571952"/>
              <a:ext cx="360040" cy="156592"/>
            </a:xfrm>
            <a:custGeom>
              <a:avLst/>
              <a:gdLst/>
              <a:ahLst/>
              <a:cxnLst/>
              <a:rect l="l" t="t" r="r" b="b"/>
              <a:pathLst>
                <a:path w="543685" h="228600">
                  <a:moveTo>
                    <a:pt x="259752" y="0"/>
                  </a:moveTo>
                  <a:lnTo>
                    <a:pt x="543685" y="0"/>
                  </a:lnTo>
                  <a:cubicBezTo>
                    <a:pt x="543685" y="126253"/>
                    <a:pt x="338990" y="228600"/>
                    <a:pt x="86485" y="228600"/>
                  </a:cubicBezTo>
                  <a:lnTo>
                    <a:pt x="0" y="224241"/>
                  </a:lnTo>
                  <a:cubicBezTo>
                    <a:pt x="155663" y="188307"/>
                    <a:pt x="262961" y="109430"/>
                    <a:pt x="262961" y="1802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ko-KR" altLang="en-US" sz="1000" kern="0" dirty="0">
                <a:solidFill>
                  <a:srgbClr val="FFFFFF"/>
                </a:solidFill>
                <a:latin typeface="Arial"/>
                <a:ea typeface="맑은 고딕" panose="020B0503020000020004" pitchFamily="50" charset="-127"/>
                <a:sym typeface="Arial"/>
              </a:endParaRPr>
            </a:p>
          </p:txBody>
        </p:sp>
        <p:sp>
          <p:nvSpPr>
            <p:cNvPr id="44" name="모서리가 둥근 직사각형 4">
              <a:extLst>
                <a:ext uri="{FF2B5EF4-FFF2-40B4-BE49-F238E27FC236}">
                  <a16:creationId xmlns:a16="http://schemas.microsoft.com/office/drawing/2014/main" id="{BDF3087B-6963-4B68-B9F3-ACD5834EB839}"/>
                </a:ext>
              </a:extLst>
            </p:cNvPr>
            <p:cNvSpPr/>
            <p:nvPr/>
          </p:nvSpPr>
          <p:spPr>
            <a:xfrm>
              <a:off x="6516215" y="2060639"/>
              <a:ext cx="1944000" cy="576000"/>
            </a:xfrm>
            <a:prstGeom prst="roundRect">
              <a:avLst>
                <a:gd name="adj" fmla="val 11474"/>
              </a:avLst>
            </a:prstGeom>
            <a:solidFill>
              <a:srgbClr val="FFFFFF"/>
            </a:solidFill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15099" algn="ctr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r>
                <a:rPr lang="ko-KR" altLang="en-US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“몇 샘플 조사 </a:t>
              </a:r>
              <a:r>
                <a:rPr lang="ko-KR" altLang="en-US" sz="1100" kern="1200" spc="-4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했어</a:t>
              </a:r>
              <a:r>
                <a:rPr lang="en-US" altLang="ko-KR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? </a:t>
              </a:r>
              <a:r>
                <a:rPr lang="ko-KR" altLang="en-US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고작 그거 해서 그걸 믿을 수 있어</a:t>
              </a:r>
              <a:r>
                <a:rPr lang="en-US" altLang="ko-KR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?”</a:t>
              </a: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D2C6BE2-C6A6-4791-B30B-BCCBFB0A79D3}"/>
              </a:ext>
            </a:extLst>
          </p:cNvPr>
          <p:cNvGrpSpPr/>
          <p:nvPr/>
        </p:nvGrpSpPr>
        <p:grpSpPr>
          <a:xfrm>
            <a:off x="1451484" y="3320988"/>
            <a:ext cx="2160000" cy="792088"/>
            <a:chOff x="6516215" y="1936456"/>
            <a:chExt cx="2160000" cy="792088"/>
          </a:xfrm>
        </p:grpSpPr>
        <p:sp>
          <p:nvSpPr>
            <p:cNvPr id="46" name="타원 24">
              <a:extLst>
                <a:ext uri="{FF2B5EF4-FFF2-40B4-BE49-F238E27FC236}">
                  <a16:creationId xmlns:a16="http://schemas.microsoft.com/office/drawing/2014/main" id="{35D6FF37-069C-4002-8A96-78EA86C6E8EF}"/>
                </a:ext>
              </a:extLst>
            </p:cNvPr>
            <p:cNvSpPr/>
            <p:nvPr/>
          </p:nvSpPr>
          <p:spPr>
            <a:xfrm>
              <a:off x="6665842" y="2571952"/>
              <a:ext cx="360040" cy="156592"/>
            </a:xfrm>
            <a:custGeom>
              <a:avLst/>
              <a:gdLst/>
              <a:ahLst/>
              <a:cxnLst/>
              <a:rect l="l" t="t" r="r" b="b"/>
              <a:pathLst>
                <a:path w="543685" h="228600">
                  <a:moveTo>
                    <a:pt x="259752" y="0"/>
                  </a:moveTo>
                  <a:lnTo>
                    <a:pt x="543685" y="0"/>
                  </a:lnTo>
                  <a:cubicBezTo>
                    <a:pt x="543685" y="126253"/>
                    <a:pt x="338990" y="228600"/>
                    <a:pt x="86485" y="228600"/>
                  </a:cubicBezTo>
                  <a:lnTo>
                    <a:pt x="0" y="224241"/>
                  </a:lnTo>
                  <a:cubicBezTo>
                    <a:pt x="155663" y="188307"/>
                    <a:pt x="262961" y="109430"/>
                    <a:pt x="262961" y="1802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ko-KR" altLang="en-US" sz="1000" kern="0" dirty="0">
                <a:solidFill>
                  <a:srgbClr val="FFFFFF"/>
                </a:solidFill>
                <a:latin typeface="Arial"/>
                <a:ea typeface="맑은 고딕" panose="020B0503020000020004" pitchFamily="50" charset="-127"/>
                <a:sym typeface="Arial"/>
              </a:endParaRPr>
            </a:p>
          </p:txBody>
        </p:sp>
        <p:sp>
          <p:nvSpPr>
            <p:cNvPr id="47" name="모서리가 둥근 직사각형 4">
              <a:extLst>
                <a:ext uri="{FF2B5EF4-FFF2-40B4-BE49-F238E27FC236}">
                  <a16:creationId xmlns:a16="http://schemas.microsoft.com/office/drawing/2014/main" id="{4F160625-6FC1-4C58-983D-E303FDDA5A49}"/>
                </a:ext>
              </a:extLst>
            </p:cNvPr>
            <p:cNvSpPr/>
            <p:nvPr/>
          </p:nvSpPr>
          <p:spPr>
            <a:xfrm>
              <a:off x="6516215" y="1936456"/>
              <a:ext cx="2160000" cy="720000"/>
            </a:xfrm>
            <a:prstGeom prst="roundRect">
              <a:avLst>
                <a:gd name="adj" fmla="val 11474"/>
              </a:avLst>
            </a:prstGeom>
            <a:solidFill>
              <a:srgbClr val="FFFFFF"/>
            </a:solidFill>
            <a:ln w="12700" cap="flat" cmpd="sng" algn="ctr">
              <a:solidFill>
                <a:schemeClr val="bg1">
                  <a:lumMod val="8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15099" algn="ctr" rtl="0">
                <a:lnSpc>
                  <a:spcPct val="110000"/>
                </a:lnSpc>
                <a:spcBef>
                  <a:spcPct val="0"/>
                </a:spcBef>
                <a:buClr>
                  <a:schemeClr val="bg1">
                    <a:lumMod val="50000"/>
                  </a:schemeClr>
                </a:buClr>
              </a:pPr>
              <a:r>
                <a:rPr lang="ko-KR" altLang="en-US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“</a:t>
              </a:r>
              <a:r>
                <a:rPr lang="ko-KR" altLang="en-US" sz="1100" kern="1200" spc="-4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스티브잡스도</a:t>
              </a:r>
              <a:r>
                <a:rPr lang="ko-KR" altLang="en-US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 고객은 자신이 필요한 걸 모른다고 </a:t>
              </a:r>
              <a:r>
                <a:rPr lang="ko-KR" altLang="en-US" sz="1100" kern="1200" spc="-40" dirty="0" err="1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했어</a:t>
              </a:r>
              <a:r>
                <a:rPr lang="en-US" altLang="ko-KR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. </a:t>
              </a:r>
              <a:r>
                <a:rPr lang="ko-KR" altLang="en-US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고객은 자신이 뭘 원하는지도 모르는데</a:t>
              </a:r>
              <a:r>
                <a:rPr lang="en-US" altLang="ko-KR" sz="1100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  <a:ea typeface="+mj-ea"/>
                  <a:cs typeface="+mj-cs"/>
                </a:rPr>
                <a:t>~~”</a:t>
              </a:r>
            </a:p>
          </p:txBody>
        </p:sp>
      </p:grpSp>
      <p:pic>
        <p:nvPicPr>
          <p:cNvPr id="56" name="그림 55">
            <a:extLst>
              <a:ext uri="{FF2B5EF4-FFF2-40B4-BE49-F238E27FC236}">
                <a16:creationId xmlns:a16="http://schemas.microsoft.com/office/drawing/2014/main" id="{56973C0E-F70B-44EC-BB8E-2ED8CEDA69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6087" y="2385052"/>
            <a:ext cx="4485790" cy="1512000"/>
          </a:xfrm>
          <a:prstGeom prst="rect">
            <a:avLst/>
          </a:prstGeom>
          <a:ln w="6350">
            <a:solidFill>
              <a:schemeClr val="bg1">
                <a:lumMod val="85000"/>
              </a:schemeClr>
            </a:solidFill>
          </a:ln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4AB71FE1-6A3E-4B2E-A5D3-ED80AB3F9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9956" y="3645024"/>
            <a:ext cx="5911014" cy="1512000"/>
          </a:xfrm>
          <a:prstGeom prst="rect">
            <a:avLst/>
          </a:prstGeom>
          <a:ln w="6350">
            <a:solidFill>
              <a:schemeClr val="bg1">
                <a:lumMod val="85000"/>
              </a:schemeClr>
            </a:solidFill>
          </a:ln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DE56F218-FC8A-4461-B3E4-8E8E87A4FFA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A69677">
                  <a:alpha val="66275"/>
                </a:srgbClr>
              </a:clrFrom>
              <a:clrTo>
                <a:srgbClr val="A69677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0512490" y="2133024"/>
            <a:ext cx="927689" cy="1512000"/>
          </a:xfrm>
          <a:custGeom>
            <a:avLst/>
            <a:gdLst>
              <a:gd name="connsiteX0" fmla="*/ 0 w 2981202"/>
              <a:gd name="connsiteY0" fmla="*/ 0 h 4858933"/>
              <a:gd name="connsiteX1" fmla="*/ 2981202 w 2981202"/>
              <a:gd name="connsiteY1" fmla="*/ 0 h 4858933"/>
              <a:gd name="connsiteX2" fmla="*/ 2981202 w 2981202"/>
              <a:gd name="connsiteY2" fmla="*/ 2191574 h 4858933"/>
              <a:gd name="connsiteX3" fmla="*/ 2592458 w 2981202"/>
              <a:gd name="connsiteY3" fmla="*/ 2169360 h 4858933"/>
              <a:gd name="connsiteX4" fmla="*/ 2744858 w 2981202"/>
              <a:gd name="connsiteY4" fmla="*/ 2821822 h 4858933"/>
              <a:gd name="connsiteX5" fmla="*/ 2744858 w 2981202"/>
              <a:gd name="connsiteY5" fmla="*/ 2883735 h 4858933"/>
              <a:gd name="connsiteX6" fmla="*/ 2840108 w 2981202"/>
              <a:gd name="connsiteY6" fmla="*/ 2950410 h 4858933"/>
              <a:gd name="connsiteX7" fmla="*/ 2849633 w 2981202"/>
              <a:gd name="connsiteY7" fmla="*/ 3045660 h 4858933"/>
              <a:gd name="connsiteX8" fmla="*/ 2835345 w 2981202"/>
              <a:gd name="connsiteY8" fmla="*/ 3136147 h 4858933"/>
              <a:gd name="connsiteX9" fmla="*/ 2916308 w 2981202"/>
              <a:gd name="connsiteY9" fmla="*/ 3279022 h 4858933"/>
              <a:gd name="connsiteX10" fmla="*/ 2921070 w 2981202"/>
              <a:gd name="connsiteY10" fmla="*/ 3412372 h 4858933"/>
              <a:gd name="connsiteX11" fmla="*/ 2882970 w 2981202"/>
              <a:gd name="connsiteY11" fmla="*/ 3474285 h 4858933"/>
              <a:gd name="connsiteX12" fmla="*/ 2887733 w 2981202"/>
              <a:gd name="connsiteY12" fmla="*/ 3698122 h 4858933"/>
              <a:gd name="connsiteX13" fmla="*/ 2859158 w 2981202"/>
              <a:gd name="connsiteY13" fmla="*/ 3798135 h 4858933"/>
              <a:gd name="connsiteX14" fmla="*/ 2787720 w 2981202"/>
              <a:gd name="connsiteY14" fmla="*/ 3931485 h 4858933"/>
              <a:gd name="connsiteX15" fmla="*/ 2859158 w 2981202"/>
              <a:gd name="connsiteY15" fmla="*/ 4093410 h 4858933"/>
              <a:gd name="connsiteX16" fmla="*/ 2981202 w 2981202"/>
              <a:gd name="connsiteY16" fmla="*/ 4040348 h 4858933"/>
              <a:gd name="connsiteX17" fmla="*/ 2981202 w 2981202"/>
              <a:gd name="connsiteY17" fmla="*/ 4858933 h 4858933"/>
              <a:gd name="connsiteX18" fmla="*/ 748488 w 2981202"/>
              <a:gd name="connsiteY18" fmla="*/ 4858933 h 4858933"/>
              <a:gd name="connsiteX19" fmla="*/ 735083 w 2981202"/>
              <a:gd name="connsiteY19" fmla="*/ 4731585 h 4858933"/>
              <a:gd name="connsiteX20" fmla="*/ 687458 w 2981202"/>
              <a:gd name="connsiteY20" fmla="*/ 4526797 h 4858933"/>
              <a:gd name="connsiteX21" fmla="*/ 620783 w 2981202"/>
              <a:gd name="connsiteY21" fmla="*/ 4302960 h 4858933"/>
              <a:gd name="connsiteX22" fmla="*/ 582683 w 2981202"/>
              <a:gd name="connsiteY22" fmla="*/ 4083885 h 4858933"/>
              <a:gd name="connsiteX23" fmla="*/ 563633 w 2981202"/>
              <a:gd name="connsiteY23" fmla="*/ 3836235 h 4858933"/>
              <a:gd name="connsiteX24" fmla="*/ 554108 w 2981202"/>
              <a:gd name="connsiteY24" fmla="*/ 3531435 h 4858933"/>
              <a:gd name="connsiteX25" fmla="*/ 144533 w 2981202"/>
              <a:gd name="connsiteY25" fmla="*/ 3169485 h 4858933"/>
              <a:gd name="connsiteX26" fmla="*/ 0 w 2981202"/>
              <a:gd name="connsiteY26" fmla="*/ 3501300 h 4858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81202" h="4858933">
                <a:moveTo>
                  <a:pt x="0" y="0"/>
                </a:moveTo>
                <a:lnTo>
                  <a:pt x="2981202" y="0"/>
                </a:lnTo>
                <a:lnTo>
                  <a:pt x="2981202" y="2191574"/>
                </a:lnTo>
                <a:lnTo>
                  <a:pt x="2592458" y="2169360"/>
                </a:lnTo>
                <a:lnTo>
                  <a:pt x="2744858" y="2821822"/>
                </a:lnTo>
                <a:lnTo>
                  <a:pt x="2744858" y="2883735"/>
                </a:lnTo>
                <a:lnTo>
                  <a:pt x="2840108" y="2950410"/>
                </a:lnTo>
                <a:lnTo>
                  <a:pt x="2849633" y="3045660"/>
                </a:lnTo>
                <a:lnTo>
                  <a:pt x="2835345" y="3136147"/>
                </a:lnTo>
                <a:lnTo>
                  <a:pt x="2916308" y="3279022"/>
                </a:lnTo>
                <a:lnTo>
                  <a:pt x="2921070" y="3412372"/>
                </a:lnTo>
                <a:lnTo>
                  <a:pt x="2882970" y="3474285"/>
                </a:lnTo>
                <a:cubicBezTo>
                  <a:pt x="2884558" y="3548897"/>
                  <a:pt x="2886145" y="3623510"/>
                  <a:pt x="2887733" y="3698122"/>
                </a:cubicBezTo>
                <a:lnTo>
                  <a:pt x="2859158" y="3798135"/>
                </a:lnTo>
                <a:lnTo>
                  <a:pt x="2787720" y="3931485"/>
                </a:lnTo>
                <a:lnTo>
                  <a:pt x="2859158" y="4093410"/>
                </a:lnTo>
                <a:lnTo>
                  <a:pt x="2981202" y="4040348"/>
                </a:lnTo>
                <a:lnTo>
                  <a:pt x="2981202" y="4858933"/>
                </a:lnTo>
                <a:lnTo>
                  <a:pt x="748488" y="4858933"/>
                </a:lnTo>
                <a:lnTo>
                  <a:pt x="735083" y="4731585"/>
                </a:lnTo>
                <a:lnTo>
                  <a:pt x="687458" y="4526797"/>
                </a:lnTo>
                <a:lnTo>
                  <a:pt x="620783" y="4302960"/>
                </a:lnTo>
                <a:lnTo>
                  <a:pt x="582683" y="4083885"/>
                </a:lnTo>
                <a:lnTo>
                  <a:pt x="563633" y="3836235"/>
                </a:lnTo>
                <a:lnTo>
                  <a:pt x="554108" y="3531435"/>
                </a:lnTo>
                <a:lnTo>
                  <a:pt x="144533" y="3169485"/>
                </a:lnTo>
                <a:lnTo>
                  <a:pt x="0" y="35013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694442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:a16="http://schemas.microsoft.com/office/drawing/2014/main" id="{9EC7665D-E26D-4080-9FE4-D8922BA5C29B}"/>
              </a:ext>
            </a:extLst>
          </p:cNvPr>
          <p:cNvGrpSpPr/>
          <p:nvPr/>
        </p:nvGrpSpPr>
        <p:grpSpPr>
          <a:xfrm>
            <a:off x="0" y="-176243"/>
            <a:ext cx="12659476" cy="7034243"/>
            <a:chOff x="0" y="-176243"/>
            <a:chExt cx="12659476" cy="7034243"/>
          </a:xfrm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F1E07340-4316-463C-8954-03289193694C}"/>
                </a:ext>
              </a:extLst>
            </p:cNvPr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942E364B-FC60-45D6-B587-8AECEE3307A5}"/>
                </a:ext>
              </a:extLst>
            </p:cNvPr>
            <p:cNvSpPr/>
            <p:nvPr/>
          </p:nvSpPr>
          <p:spPr>
            <a:xfrm rot="5400000">
              <a:off x="7989023" y="485843"/>
              <a:ext cx="4688817" cy="3717133"/>
            </a:xfrm>
            <a:custGeom>
              <a:avLst/>
              <a:gdLst>
                <a:gd name="connsiteX0" fmla="*/ 0 w 4688817"/>
                <a:gd name="connsiteY0" fmla="*/ 3717133 h 3717133"/>
                <a:gd name="connsiteX1" fmla="*/ 0 w 4688817"/>
                <a:gd name="connsiteY1" fmla="*/ 2056695 h 3717133"/>
                <a:gd name="connsiteX2" fmla="*/ 1437586 w 4688817"/>
                <a:gd name="connsiteY2" fmla="*/ 2056695 h 3717133"/>
                <a:gd name="connsiteX3" fmla="*/ 2599496 w 4688817"/>
                <a:gd name="connsiteY3" fmla="*/ 0 h 3717133"/>
                <a:gd name="connsiteX4" fmla="*/ 4688817 w 4688817"/>
                <a:gd name="connsiteY4" fmla="*/ 0 h 3717133"/>
                <a:gd name="connsiteX5" fmla="*/ 2588858 w 4688817"/>
                <a:gd name="connsiteY5" fmla="*/ 3717133 h 3717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88817" h="3717133">
                  <a:moveTo>
                    <a:pt x="0" y="3717133"/>
                  </a:moveTo>
                  <a:lnTo>
                    <a:pt x="0" y="2056695"/>
                  </a:lnTo>
                  <a:lnTo>
                    <a:pt x="1437586" y="2056695"/>
                  </a:lnTo>
                  <a:lnTo>
                    <a:pt x="2599496" y="0"/>
                  </a:lnTo>
                  <a:lnTo>
                    <a:pt x="4688817" y="0"/>
                  </a:lnTo>
                  <a:lnTo>
                    <a:pt x="2588858" y="3717133"/>
                  </a:lnTo>
                  <a:close/>
                </a:path>
              </a:pathLst>
            </a:cu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7" name="자유형: 도형 16">
              <a:extLst>
                <a:ext uri="{FF2B5EF4-FFF2-40B4-BE49-F238E27FC236}">
                  <a16:creationId xmlns:a16="http://schemas.microsoft.com/office/drawing/2014/main" id="{11886639-AE93-43CA-A204-253D1544CE26}"/>
                </a:ext>
              </a:extLst>
            </p:cNvPr>
            <p:cNvSpPr/>
            <p:nvPr/>
          </p:nvSpPr>
          <p:spPr>
            <a:xfrm rot="5400000">
              <a:off x="7560094" y="2226095"/>
              <a:ext cx="2642422" cy="6621388"/>
            </a:xfrm>
            <a:custGeom>
              <a:avLst/>
              <a:gdLst>
                <a:gd name="connsiteX0" fmla="*/ 0 w 2642422"/>
                <a:gd name="connsiteY0" fmla="*/ 1944042 h 6621388"/>
                <a:gd name="connsiteX1" fmla="*/ 1098268 w 2642422"/>
                <a:gd name="connsiteY1" fmla="*/ 0 h 6621388"/>
                <a:gd name="connsiteX2" fmla="*/ 2642422 w 2642422"/>
                <a:gd name="connsiteY2" fmla="*/ 0 h 6621388"/>
                <a:gd name="connsiteX3" fmla="*/ 2642422 w 2642422"/>
                <a:gd name="connsiteY3" fmla="*/ 154788 h 6621388"/>
                <a:gd name="connsiteX4" fmla="*/ 1663573 w 2642422"/>
                <a:gd name="connsiteY4" fmla="*/ 1887448 h 6621388"/>
                <a:gd name="connsiteX5" fmla="*/ 2642422 w 2642422"/>
                <a:gd name="connsiteY5" fmla="*/ 3620108 h 6621388"/>
                <a:gd name="connsiteX6" fmla="*/ 2642421 w 2642422"/>
                <a:gd name="connsiteY6" fmla="*/ 6621388 h 6621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642422" h="6621388">
                  <a:moveTo>
                    <a:pt x="0" y="1944042"/>
                  </a:moveTo>
                  <a:lnTo>
                    <a:pt x="1098268" y="0"/>
                  </a:lnTo>
                  <a:lnTo>
                    <a:pt x="2642422" y="0"/>
                  </a:lnTo>
                  <a:lnTo>
                    <a:pt x="2642422" y="154788"/>
                  </a:lnTo>
                  <a:lnTo>
                    <a:pt x="1663573" y="1887448"/>
                  </a:lnTo>
                  <a:lnTo>
                    <a:pt x="2642422" y="3620108"/>
                  </a:lnTo>
                  <a:lnTo>
                    <a:pt x="2642421" y="6621388"/>
                  </a:lnTo>
                  <a:close/>
                </a:path>
              </a:pathLst>
            </a:cu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sp>
          <p:nvSpPr>
            <p:cNvPr id="18" name="자유형: 도형 17">
              <a:extLst>
                <a:ext uri="{FF2B5EF4-FFF2-40B4-BE49-F238E27FC236}">
                  <a16:creationId xmlns:a16="http://schemas.microsoft.com/office/drawing/2014/main" id="{F58D5EEC-FEDC-4086-B699-189DB6385B49}"/>
                </a:ext>
              </a:extLst>
            </p:cNvPr>
            <p:cNvSpPr/>
            <p:nvPr/>
          </p:nvSpPr>
          <p:spPr>
            <a:xfrm rot="1800000">
              <a:off x="10750050" y="-176243"/>
              <a:ext cx="1909426" cy="1358277"/>
            </a:xfrm>
            <a:custGeom>
              <a:avLst/>
              <a:gdLst>
                <a:gd name="connsiteX0" fmla="*/ 0 w 1909426"/>
                <a:gd name="connsiteY0" fmla="*/ 649648 h 1358277"/>
                <a:gd name="connsiteX1" fmla="*/ 1125224 w 1909426"/>
                <a:gd name="connsiteY1" fmla="*/ 0 h 1358277"/>
                <a:gd name="connsiteX2" fmla="*/ 1909426 w 1909426"/>
                <a:gd name="connsiteY2" fmla="*/ 1358277 h 1358277"/>
                <a:gd name="connsiteX3" fmla="*/ 354315 w 1909426"/>
                <a:gd name="connsiteY3" fmla="*/ 1358277 h 1358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09426" h="1358277">
                  <a:moveTo>
                    <a:pt x="0" y="649648"/>
                  </a:moveTo>
                  <a:lnTo>
                    <a:pt x="1125224" y="0"/>
                  </a:lnTo>
                  <a:lnTo>
                    <a:pt x="1909426" y="1358277"/>
                  </a:lnTo>
                  <a:lnTo>
                    <a:pt x="354315" y="1358277"/>
                  </a:lnTo>
                  <a:close/>
                </a:path>
              </a:pathLst>
            </a:custGeom>
            <a:solidFill>
              <a:srgbClr val="FFFFFF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ko-KR" altLang="en-US"/>
            </a:p>
          </p:txBody>
        </p:sp>
        <p:pic>
          <p:nvPicPr>
            <p:cNvPr id="19" name="Picture 6">
              <a:extLst>
                <a:ext uri="{FF2B5EF4-FFF2-40B4-BE49-F238E27FC236}">
                  <a16:creationId xmlns:a16="http://schemas.microsoft.com/office/drawing/2014/main" id="{512E025F-5193-445A-AE92-832185061D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2484" y="188696"/>
              <a:ext cx="1528912" cy="50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8" name="object 6">
            <a:extLst>
              <a:ext uri="{FF2B5EF4-FFF2-40B4-BE49-F238E27FC236}">
                <a16:creationId xmlns:a16="http://schemas.microsoft.com/office/drawing/2014/main" id="{445FD422-92AA-4A20-AEE6-56D803AC8940}"/>
              </a:ext>
            </a:extLst>
          </p:cNvPr>
          <p:cNvSpPr txBox="1"/>
          <p:nvPr/>
        </p:nvSpPr>
        <p:spPr>
          <a:xfrm>
            <a:off x="707271" y="637235"/>
            <a:ext cx="8019503" cy="2318070"/>
          </a:xfrm>
          <a:prstGeom prst="rect">
            <a:avLst/>
          </a:prstGeom>
        </p:spPr>
        <p:txBody>
          <a:bodyPr vert="horz" wrap="none" lIns="0" tIns="0" rIns="0" bIns="0" rtlCol="0" anchor="t" anchorCtr="0">
            <a:spAutoFit/>
          </a:bodyPr>
          <a:lstStyle>
            <a:defPPr>
              <a:defRPr kern="0"/>
            </a:defPPr>
            <a:lvl1pPr marL="15099">
              <a:spcBef>
                <a:spcPts val="200"/>
              </a:spcBef>
              <a:defRPr sz="2000" b="1" spc="-4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+mj-lt"/>
                <a:ea typeface="+mj-ea"/>
              </a:defRPr>
            </a:lvl1pPr>
          </a:lstStyle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lang="ko-KR" altLang="en-US" dirty="0">
                <a:solidFill>
                  <a:schemeClr val="bg1"/>
                </a:solidFill>
                <a:latin typeface="+mn-lt"/>
                <a:ea typeface="+mn-ea"/>
              </a:rPr>
              <a:t>신뢰할 수 있는 </a:t>
            </a:r>
            <a:r>
              <a:rPr dirty="0" err="1">
                <a:solidFill>
                  <a:schemeClr val="bg1"/>
                </a:solidFill>
                <a:latin typeface="+mn-lt"/>
                <a:ea typeface="+mn-ea"/>
              </a:rPr>
              <a:t>마케팅</a:t>
            </a:r>
            <a:r>
              <a:rPr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dirty="0" err="1">
                <a:solidFill>
                  <a:schemeClr val="bg1"/>
                </a:solidFill>
                <a:latin typeface="+mn-lt"/>
                <a:ea typeface="+mn-ea"/>
              </a:rPr>
              <a:t>리서치</a:t>
            </a:r>
            <a:r>
              <a:rPr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lang="ko-KR" altLang="en-US" dirty="0">
                <a:solidFill>
                  <a:schemeClr val="bg1"/>
                </a:solidFill>
                <a:latin typeface="+mn-lt"/>
                <a:ea typeface="+mn-ea"/>
              </a:rPr>
              <a:t>파트너를 찾고 </a:t>
            </a:r>
            <a:r>
              <a:rPr lang="ko-KR" altLang="en-US" dirty="0" err="1">
                <a:solidFill>
                  <a:schemeClr val="bg1"/>
                </a:solidFill>
                <a:latin typeface="+mn-lt"/>
                <a:ea typeface="+mn-ea"/>
              </a:rPr>
              <a:t>계신가요</a:t>
            </a:r>
            <a:r>
              <a:rPr lang="en-US" altLang="ko-KR" dirty="0">
                <a:solidFill>
                  <a:schemeClr val="bg1"/>
                </a:solidFill>
                <a:latin typeface="+mn-lt"/>
                <a:ea typeface="+mn-ea"/>
              </a:rPr>
              <a:t>?</a:t>
            </a:r>
            <a:endParaRPr lang="en-US" dirty="0">
              <a:solidFill>
                <a:schemeClr val="bg1"/>
              </a:solidFill>
              <a:latin typeface="+mn-lt"/>
              <a:ea typeface="+mn-ea"/>
            </a:endParaRP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sz="1200" b="0" dirty="0" err="1">
                <a:solidFill>
                  <a:schemeClr val="bg1"/>
                </a:solidFill>
                <a:latin typeface="+mn-lt"/>
                <a:ea typeface="+mn-ea"/>
              </a:rPr>
              <a:t>시온리서치의</a:t>
            </a:r>
            <a:r>
              <a:rPr sz="1200" b="0" dirty="0">
                <a:solidFill>
                  <a:schemeClr val="bg1"/>
                </a:solidFill>
                <a:latin typeface="+mn-lt"/>
                <a:ea typeface="+mn-ea"/>
              </a:rPr>
              <a:t> 2</a:t>
            </a:r>
            <a:r>
              <a:rPr lang="en-US" sz="1200" b="0" dirty="0">
                <a:solidFill>
                  <a:schemeClr val="bg1"/>
                </a:solidFill>
                <a:latin typeface="+mn-lt"/>
                <a:ea typeface="+mn-ea"/>
              </a:rPr>
              <a:t>3</a:t>
            </a:r>
            <a:r>
              <a:rPr sz="1200" b="0" dirty="0">
                <a:solidFill>
                  <a:schemeClr val="bg1"/>
                </a:solidFill>
                <a:latin typeface="+mn-lt"/>
                <a:ea typeface="+mn-ea"/>
              </a:rPr>
              <a:t>년 전문성과 함께 비즈니스 의사결정에 필요한 </a:t>
            </a:r>
            <a:r>
              <a:rPr sz="1200" b="0" dirty="0" err="1">
                <a:solidFill>
                  <a:schemeClr val="bg1"/>
                </a:solidFill>
                <a:latin typeface="+mn-lt"/>
                <a:ea typeface="+mn-ea"/>
              </a:rPr>
              <a:t>인사이트를</a:t>
            </a:r>
            <a:r>
              <a:rPr sz="1200" b="0" dirty="0">
                <a:solidFill>
                  <a:schemeClr val="bg1"/>
                </a:solidFill>
                <a:latin typeface="+mn-lt"/>
                <a:ea typeface="+mn-ea"/>
              </a:rPr>
              <a:t> </a:t>
            </a:r>
            <a:r>
              <a:rPr sz="1200" b="0" dirty="0" err="1">
                <a:solidFill>
                  <a:schemeClr val="bg1"/>
                </a:solidFill>
                <a:latin typeface="+mn-lt"/>
                <a:ea typeface="+mn-ea"/>
              </a:rPr>
              <a:t>발견하세요</a:t>
            </a:r>
            <a:r>
              <a:rPr lang="en-US" sz="1200" b="0" dirty="0">
                <a:solidFill>
                  <a:schemeClr val="bg1"/>
                </a:solidFill>
                <a:latin typeface="+mn-lt"/>
                <a:ea typeface="+mn-ea"/>
              </a:rPr>
              <a:t>.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endParaRPr lang="en-US" sz="1600" b="0" dirty="0">
              <a:solidFill>
                <a:schemeClr val="bg1"/>
              </a:solidFill>
              <a:latin typeface="+mn-lt"/>
              <a:ea typeface="+mn-ea"/>
            </a:endParaRP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lang="ko-KR" altLang="en-US" dirty="0">
                <a:solidFill>
                  <a:schemeClr val="bg1"/>
                </a:solidFill>
                <a:latin typeface="+mn-lt"/>
                <a:ea typeface="+mn-ea"/>
              </a:rPr>
              <a:t>빠른 상담 신청</a:t>
            </a:r>
          </a:p>
          <a:p>
            <a:pPr algn="l">
              <a:lnSpc>
                <a:spcPct val="110000"/>
              </a:lnSpc>
              <a:spcBef>
                <a:spcPts val="400"/>
              </a:spcBef>
            </a:pPr>
            <a:r>
              <a:rPr lang="ko-KR" altLang="en-US" sz="1200" b="0" dirty="0">
                <a:solidFill>
                  <a:schemeClr val="bg1"/>
                </a:solidFill>
                <a:latin typeface="+mn-lt"/>
                <a:ea typeface="+mn-ea"/>
              </a:rPr>
              <a:t>귀사의 비즈니스 성장을 위한 첫 단계를 시온리서치와 함께 시작하세요</a:t>
            </a:r>
            <a:r>
              <a:rPr lang="en-US" altLang="ko-KR" sz="1200" b="0" dirty="0">
                <a:solidFill>
                  <a:schemeClr val="bg1"/>
                </a:solidFill>
                <a:latin typeface="+mn-lt"/>
                <a:ea typeface="+mn-ea"/>
              </a:rPr>
              <a:t>. </a:t>
            </a:r>
            <a:r>
              <a:rPr lang="ko-KR" altLang="en-US" sz="1200" b="0" dirty="0">
                <a:solidFill>
                  <a:schemeClr val="bg1"/>
                </a:solidFill>
                <a:latin typeface="+mn-lt"/>
                <a:ea typeface="+mn-ea"/>
              </a:rPr>
              <a:t>프로젝트에 관한 상담을 신청하시면 </a:t>
            </a:r>
            <a:r>
              <a:rPr lang="en-US" altLang="ko-KR" sz="1200" b="0" dirty="0">
                <a:solidFill>
                  <a:schemeClr val="bg1"/>
                </a:solidFill>
                <a:latin typeface="+mn-lt"/>
                <a:ea typeface="+mn-ea"/>
              </a:rPr>
              <a:t>24</a:t>
            </a:r>
            <a:r>
              <a:rPr lang="ko-KR" altLang="en-US" sz="1200" b="0" dirty="0">
                <a:solidFill>
                  <a:schemeClr val="bg1"/>
                </a:solidFill>
                <a:latin typeface="+mn-lt"/>
                <a:ea typeface="+mn-ea"/>
              </a:rPr>
              <a:t>시간 이내에 답변 드립니다</a:t>
            </a:r>
            <a:r>
              <a:rPr lang="en-US" altLang="ko-KR" sz="1200" b="0" dirty="0">
                <a:solidFill>
                  <a:schemeClr val="bg1"/>
                </a:solidFill>
                <a:latin typeface="+mn-lt"/>
                <a:ea typeface="+mn-ea"/>
              </a:rPr>
              <a:t>.</a:t>
            </a:r>
          </a:p>
          <a:p>
            <a:pPr marL="225425" indent="-184150" algn="l">
              <a:lnSpc>
                <a:spcPct val="110000"/>
              </a:lnSpc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ko-KR" altLang="en-US" sz="1200" b="0" dirty="0">
                <a:solidFill>
                  <a:schemeClr val="bg1"/>
                </a:solidFill>
                <a:latin typeface="+mn-lt"/>
                <a:ea typeface="+mn-ea"/>
              </a:rPr>
              <a:t>무료 초기 상담</a:t>
            </a:r>
          </a:p>
          <a:p>
            <a:pPr marL="225425" indent="-184150" algn="l">
              <a:lnSpc>
                <a:spcPct val="110000"/>
              </a:lnSpc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ko-KR" altLang="en-US" sz="1200" b="0" dirty="0">
                <a:solidFill>
                  <a:schemeClr val="bg1"/>
                </a:solidFill>
                <a:latin typeface="+mn-lt"/>
                <a:ea typeface="+mn-ea"/>
              </a:rPr>
              <a:t>맞춤형 리서치 설계</a:t>
            </a:r>
          </a:p>
          <a:p>
            <a:pPr marL="225425" indent="-184150" algn="l">
              <a:lnSpc>
                <a:spcPct val="110000"/>
              </a:lnSpc>
              <a:spcBef>
                <a:spcPts val="400"/>
              </a:spcBef>
              <a:buFont typeface="Wingdings" panose="05000000000000000000" pitchFamily="2" charset="2"/>
              <a:buChar char="ü"/>
            </a:pPr>
            <a:r>
              <a:rPr lang="ko-KR" altLang="en-US" sz="1200" b="0" dirty="0">
                <a:solidFill>
                  <a:schemeClr val="bg1"/>
                </a:solidFill>
                <a:latin typeface="+mn-lt"/>
                <a:ea typeface="+mn-ea"/>
              </a:rPr>
              <a:t>경쟁력 있는 견적 제공</a:t>
            </a:r>
          </a:p>
        </p:txBody>
      </p:sp>
      <p:sp>
        <p:nvSpPr>
          <p:cNvPr id="52" name="object 13">
            <a:extLst>
              <a:ext uri="{FF2B5EF4-FFF2-40B4-BE49-F238E27FC236}">
                <a16:creationId xmlns:a16="http://schemas.microsoft.com/office/drawing/2014/main" id="{40ED1F35-636C-486C-8642-3860F78DCF0F}"/>
              </a:ext>
            </a:extLst>
          </p:cNvPr>
          <p:cNvSpPr txBox="1"/>
          <p:nvPr/>
        </p:nvSpPr>
        <p:spPr>
          <a:xfrm>
            <a:off x="707271" y="6520337"/>
            <a:ext cx="2752357" cy="184666"/>
          </a:xfrm>
          <a:prstGeom prst="rect">
            <a:avLst/>
          </a:prstGeom>
        </p:spPr>
        <p:txBody>
          <a:bodyPr vert="horz" wrap="none" lIns="0" tIns="0" rIns="0" bIns="0" rtlCol="0" anchor="ctr" anchorCtr="0">
            <a:spAutoFit/>
          </a:bodyPr>
          <a:lstStyle>
            <a:defPPr>
              <a:defRPr kern="0"/>
            </a:defPPr>
            <a:lvl1pPr marL="15099">
              <a:spcBef>
                <a:spcPts val="200"/>
              </a:spcBef>
              <a:defRPr sz="2400" b="1" spc="-4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2"/>
                </a:solidFill>
                <a:latin typeface="+mj-lt"/>
                <a:ea typeface="+mj-ea"/>
              </a:defRPr>
            </a:lvl1pPr>
          </a:lstStyle>
          <a:p>
            <a:r>
              <a:rPr lang="en-US" altLang="ko-KR" sz="1200" b="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© 2025 </a:t>
            </a:r>
            <a:r>
              <a:rPr lang="ko-KR" altLang="en-US" sz="1200" b="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시온리서치 </a:t>
            </a:r>
            <a:r>
              <a:rPr lang="en-US" altLang="ko-KR" sz="1200" b="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| </a:t>
            </a:r>
            <a:r>
              <a:rPr lang="ko-KR" altLang="en-US" sz="1200" b="0" dirty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</a:rPr>
              <a:t>마케팅 의사결정 파트너</a:t>
            </a: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83F9E795-63BC-423E-BFDF-7157800C3187}"/>
              </a:ext>
            </a:extLst>
          </p:cNvPr>
          <p:cNvGrpSpPr/>
          <p:nvPr/>
        </p:nvGrpSpPr>
        <p:grpSpPr>
          <a:xfrm>
            <a:off x="695400" y="4859803"/>
            <a:ext cx="4608512" cy="981465"/>
            <a:chOff x="695400" y="4859803"/>
            <a:chExt cx="4608512" cy="981465"/>
          </a:xfrm>
        </p:grpSpPr>
        <p:sp>
          <p:nvSpPr>
            <p:cNvPr id="53" name="사각형: 둥근 모서리 52">
              <a:extLst>
                <a:ext uri="{FF2B5EF4-FFF2-40B4-BE49-F238E27FC236}">
                  <a16:creationId xmlns:a16="http://schemas.microsoft.com/office/drawing/2014/main" id="{79D13196-C7FF-41F3-B82A-456FC4AF4B1B}"/>
                </a:ext>
              </a:extLst>
            </p:cNvPr>
            <p:cNvSpPr/>
            <p:nvPr/>
          </p:nvSpPr>
          <p:spPr>
            <a:xfrm>
              <a:off x="695400" y="4859803"/>
              <a:ext cx="1080000" cy="25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15099" algn="ctr" rtl="0">
                <a:lnSpc>
                  <a:spcPct val="110000"/>
                </a:lnSpc>
                <a:spcBef>
                  <a:spcPts val="400"/>
                </a:spcBef>
              </a:pPr>
              <a:r>
                <a:rPr lang="en-US" altLang="ko-KR" sz="10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cs typeface="+mj-cs"/>
                </a:rPr>
                <a:t>Phone</a:t>
              </a:r>
              <a:endParaRPr lang="ko-KR" altLang="en-US" sz="10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cs typeface="+mj-cs"/>
              </a:endParaRPr>
            </a:p>
          </p:txBody>
        </p:sp>
        <p:sp>
          <p:nvSpPr>
            <p:cNvPr id="54" name="object 13">
              <a:extLst>
                <a:ext uri="{FF2B5EF4-FFF2-40B4-BE49-F238E27FC236}">
                  <a16:creationId xmlns:a16="http://schemas.microsoft.com/office/drawing/2014/main" id="{8CBAC9BB-C22A-4689-A493-C7191B0892ED}"/>
                </a:ext>
              </a:extLst>
            </p:cNvPr>
            <p:cNvSpPr txBox="1"/>
            <p:nvPr/>
          </p:nvSpPr>
          <p:spPr>
            <a:xfrm>
              <a:off x="1903942" y="4893470"/>
              <a:ext cx="1031051" cy="184666"/>
            </a:xfrm>
            <a:prstGeom prst="rect">
              <a:avLst/>
            </a:prstGeom>
          </p:spPr>
          <p:txBody>
            <a:bodyPr vert="horz" wrap="none" lIns="0" tIns="0" rIns="0" bIns="0" rtlCol="0" anchor="ctr" anchorCtr="0">
              <a:spAutoFit/>
            </a:bodyPr>
            <a:lstStyle>
              <a:defPPr>
                <a:defRPr kern="0"/>
              </a:defPPr>
              <a:lvl1pPr marL="15099">
                <a:spcBef>
                  <a:spcPts val="200"/>
                </a:spcBef>
                <a:defRPr sz="2400" b="1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j-lt"/>
                  <a:ea typeface="+mj-ea"/>
                </a:defRPr>
              </a:lvl1pPr>
            </a:lstStyle>
            <a:p>
              <a:r>
                <a:rPr lang="en-US" sz="1200" b="0" dirty="0">
                  <a:solidFill>
                    <a:schemeClr val="bg1"/>
                  </a:solidFill>
                  <a:latin typeface="+mn-lt"/>
                  <a:ea typeface="+mn-ea"/>
                </a:rPr>
                <a:t>02-3141-5109</a:t>
              </a:r>
            </a:p>
          </p:txBody>
        </p:sp>
        <p:sp>
          <p:nvSpPr>
            <p:cNvPr id="57" name="사각형: 둥근 모서리 56">
              <a:extLst>
                <a:ext uri="{FF2B5EF4-FFF2-40B4-BE49-F238E27FC236}">
                  <a16:creationId xmlns:a16="http://schemas.microsoft.com/office/drawing/2014/main" id="{2A66F83C-9837-47BB-B4CD-7C0051C13C6B}"/>
                </a:ext>
              </a:extLst>
            </p:cNvPr>
            <p:cNvSpPr/>
            <p:nvPr/>
          </p:nvSpPr>
          <p:spPr>
            <a:xfrm>
              <a:off x="695400" y="5224536"/>
              <a:ext cx="1080000" cy="25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15099" algn="ctr" rtl="0">
                <a:lnSpc>
                  <a:spcPct val="110000"/>
                </a:lnSpc>
                <a:spcBef>
                  <a:spcPts val="400"/>
                </a:spcBef>
              </a:pPr>
              <a:r>
                <a:rPr lang="en-US" altLang="ko-KR" sz="10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cs typeface="+mj-cs"/>
                </a:rPr>
                <a:t>E-mail</a:t>
              </a:r>
              <a:endParaRPr lang="ko-KR" altLang="en-US" sz="10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cs typeface="+mj-cs"/>
              </a:endParaRPr>
            </a:p>
          </p:txBody>
        </p:sp>
        <p:sp>
          <p:nvSpPr>
            <p:cNvPr id="58" name="object 13">
              <a:extLst>
                <a:ext uri="{FF2B5EF4-FFF2-40B4-BE49-F238E27FC236}">
                  <a16:creationId xmlns:a16="http://schemas.microsoft.com/office/drawing/2014/main" id="{07354577-007E-4603-AE06-8A7E04C9FBF7}"/>
                </a:ext>
              </a:extLst>
            </p:cNvPr>
            <p:cNvSpPr txBox="1"/>
            <p:nvPr/>
          </p:nvSpPr>
          <p:spPr>
            <a:xfrm>
              <a:off x="1903942" y="5258203"/>
              <a:ext cx="2283638" cy="184666"/>
            </a:xfrm>
            <a:prstGeom prst="rect">
              <a:avLst/>
            </a:prstGeom>
          </p:spPr>
          <p:txBody>
            <a:bodyPr vert="horz" wrap="none" lIns="0" tIns="0" rIns="0" bIns="0" rtlCol="0" anchor="ctr" anchorCtr="0">
              <a:spAutoFit/>
            </a:bodyPr>
            <a:lstStyle>
              <a:defPPr>
                <a:defRPr kern="0"/>
              </a:defPPr>
              <a:lvl1pPr marL="15099">
                <a:spcBef>
                  <a:spcPts val="200"/>
                </a:spcBef>
                <a:defRPr sz="2400" b="1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j-lt"/>
                  <a:ea typeface="+mj-ea"/>
                </a:defRPr>
              </a:lvl1pPr>
            </a:lstStyle>
            <a:p>
              <a:r>
                <a:rPr lang="en-US" sz="1200" b="0" dirty="0">
                  <a:solidFill>
                    <a:schemeClr val="bg1"/>
                  </a:solidFill>
                  <a:latin typeface="+mn-lt"/>
                  <a:ea typeface="+mn-ea"/>
                </a:rPr>
                <a:t>goodforyou@seeonresearch.co.kr</a:t>
              </a:r>
            </a:p>
          </p:txBody>
        </p:sp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C1485C41-5B59-4AA3-B4EE-7CEF2A714981}"/>
                </a:ext>
              </a:extLst>
            </p:cNvPr>
            <p:cNvSpPr/>
            <p:nvPr/>
          </p:nvSpPr>
          <p:spPr>
            <a:xfrm>
              <a:off x="695400" y="5589268"/>
              <a:ext cx="1080000" cy="2520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15099" algn="ctr" rtl="0">
                <a:lnSpc>
                  <a:spcPct val="110000"/>
                </a:lnSpc>
                <a:spcBef>
                  <a:spcPts val="400"/>
                </a:spcBef>
              </a:pPr>
              <a:r>
                <a:rPr lang="en-US" altLang="ko-KR" sz="1000" b="1" kern="1200" spc="-40" dirty="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cs typeface="+mj-cs"/>
                </a:rPr>
                <a:t>Address</a:t>
              </a:r>
              <a:endParaRPr lang="ko-KR" altLang="en-US" sz="1000" b="1" kern="1200" spc="-40" dirty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cs typeface="+mj-cs"/>
              </a:endParaRPr>
            </a:p>
          </p:txBody>
        </p:sp>
        <p:sp>
          <p:nvSpPr>
            <p:cNvPr id="60" name="object 13">
              <a:extLst>
                <a:ext uri="{FF2B5EF4-FFF2-40B4-BE49-F238E27FC236}">
                  <a16:creationId xmlns:a16="http://schemas.microsoft.com/office/drawing/2014/main" id="{B0670941-45CD-481D-B960-7D518BDD352B}"/>
                </a:ext>
              </a:extLst>
            </p:cNvPr>
            <p:cNvSpPr txBox="1"/>
            <p:nvPr/>
          </p:nvSpPr>
          <p:spPr>
            <a:xfrm>
              <a:off x="1903942" y="5622935"/>
              <a:ext cx="3399970" cy="184666"/>
            </a:xfrm>
            <a:prstGeom prst="rect">
              <a:avLst/>
            </a:prstGeom>
          </p:spPr>
          <p:txBody>
            <a:bodyPr vert="horz" wrap="none" lIns="0" tIns="0" rIns="0" bIns="0" rtlCol="0" anchor="ctr" anchorCtr="0">
              <a:spAutoFit/>
            </a:bodyPr>
            <a:lstStyle>
              <a:defPPr>
                <a:defRPr kern="0"/>
              </a:defPPr>
              <a:lvl1pPr marL="15099">
                <a:spcBef>
                  <a:spcPts val="200"/>
                </a:spcBef>
                <a:defRPr sz="2400" b="1" spc="-40">
                  <a:ln>
                    <a:solidFill>
                      <a:schemeClr val="bg1">
                        <a:alpha val="0"/>
                      </a:schemeClr>
                    </a:solidFill>
                  </a:ln>
                  <a:solidFill>
                    <a:schemeClr val="tx2"/>
                  </a:solidFill>
                  <a:latin typeface="+mj-lt"/>
                  <a:ea typeface="+mj-ea"/>
                </a:defRPr>
              </a:lvl1pPr>
            </a:lstStyle>
            <a:p>
              <a:r>
                <a:rPr lang="ko-KR" altLang="en-US" sz="1200" b="0" dirty="0">
                  <a:solidFill>
                    <a:schemeClr val="bg1"/>
                  </a:solidFill>
                  <a:latin typeface="+mn-lt"/>
                  <a:ea typeface="+mn-ea"/>
                </a:rPr>
                <a:t>서울특별시 강남구 </a:t>
              </a:r>
              <a:r>
                <a:rPr lang="ko-KR" altLang="en-US" sz="1200" b="0" dirty="0" err="1">
                  <a:solidFill>
                    <a:schemeClr val="bg1"/>
                  </a:solidFill>
                  <a:latin typeface="+mn-lt"/>
                  <a:ea typeface="+mn-ea"/>
                </a:rPr>
                <a:t>자곡로</a:t>
              </a:r>
              <a:r>
                <a:rPr lang="ko-KR" altLang="en-US" sz="1200" b="0" dirty="0">
                  <a:solidFill>
                    <a:schemeClr val="bg1"/>
                  </a:solidFill>
                  <a:latin typeface="+mn-lt"/>
                  <a:ea typeface="+mn-ea"/>
                </a:rPr>
                <a:t> </a:t>
              </a:r>
              <a:r>
                <a:rPr lang="en-US" altLang="ko-KR" sz="1200" b="0" dirty="0">
                  <a:solidFill>
                    <a:schemeClr val="bg1"/>
                  </a:solidFill>
                  <a:latin typeface="+mn-lt"/>
                  <a:ea typeface="+mn-ea"/>
                </a:rPr>
                <a:t>172, </a:t>
              </a:r>
              <a:r>
                <a:rPr lang="ko-KR" altLang="en-US" sz="1200" b="0" dirty="0" err="1">
                  <a:solidFill>
                    <a:schemeClr val="bg1"/>
                  </a:solidFill>
                  <a:latin typeface="+mn-lt"/>
                  <a:ea typeface="+mn-ea"/>
                </a:rPr>
                <a:t>강남엑슬루</a:t>
              </a:r>
              <a:r>
                <a:rPr lang="ko-KR" altLang="en-US" sz="1200" b="0" dirty="0">
                  <a:solidFill>
                    <a:schemeClr val="bg1"/>
                  </a:solidFill>
                  <a:latin typeface="+mn-lt"/>
                  <a:ea typeface="+mn-ea"/>
                </a:rPr>
                <a:t> 프라임 </a:t>
              </a:r>
              <a:r>
                <a:rPr lang="en-US" altLang="ko-KR" sz="1200" b="0" dirty="0">
                  <a:solidFill>
                    <a:schemeClr val="bg1"/>
                  </a:solidFill>
                  <a:latin typeface="+mn-lt"/>
                  <a:ea typeface="+mn-ea"/>
                </a:rPr>
                <a:t>714</a:t>
              </a:r>
              <a:r>
                <a:rPr lang="ko-KR" altLang="en-US" sz="1200" b="0" dirty="0">
                  <a:solidFill>
                    <a:schemeClr val="bg1"/>
                  </a:solidFill>
                  <a:latin typeface="+mn-lt"/>
                  <a:ea typeface="+mn-ea"/>
                </a:rPr>
                <a:t>호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4244597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시온리서치">
      <a:dk1>
        <a:sysClr val="windowText" lastClr="000000"/>
      </a:dk1>
      <a:lt1>
        <a:sysClr val="window" lastClr="FFFFFF"/>
      </a:lt1>
      <a:dk2>
        <a:srgbClr val="0052A4"/>
      </a:dk2>
      <a:lt2>
        <a:srgbClr val="0099FF"/>
      </a:lt2>
      <a:accent1>
        <a:srgbClr val="FFCC66"/>
      </a:accent1>
      <a:accent2>
        <a:srgbClr val="F07F09"/>
      </a:accent2>
      <a:accent3>
        <a:srgbClr val="DA1F28"/>
      </a:accent3>
      <a:accent4>
        <a:srgbClr val="A693DD"/>
      </a:accent4>
      <a:accent5>
        <a:srgbClr val="6BB76D"/>
      </a:accent5>
      <a:accent6>
        <a:srgbClr val="298B93"/>
      </a:accent6>
      <a:hlink>
        <a:srgbClr val="728AC8"/>
      </a:hlink>
      <a:folHlink>
        <a:srgbClr val="44B9E8"/>
      </a:folHlink>
    </a:clrScheme>
    <a:fontScheme name="나눔바른고딕/나눔바른고딕">
      <a:majorFont>
        <a:latin typeface="나눔바른고딕"/>
        <a:ea typeface="나눔바른고딕"/>
        <a:cs typeface=""/>
      </a:majorFont>
      <a:minorFont>
        <a:latin typeface="나눔바른고딕"/>
        <a:ea typeface="나눔바른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940</TotalTime>
  <Words>1646</Words>
  <Application>Microsoft Office PowerPoint</Application>
  <PresentationFormat>와이드스크린</PresentationFormat>
  <Paragraphs>283</Paragraphs>
  <Slides>17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4" baseType="lpstr">
      <vt:lpstr>Impact</vt:lpstr>
      <vt:lpstr>Wingdings</vt:lpstr>
      <vt:lpstr>Verdana</vt:lpstr>
      <vt:lpstr>나눔바른고딕</vt:lpstr>
      <vt:lpstr>맑은 고딕</vt:lpstr>
      <vt:lpstr>Arial</vt:lpstr>
      <vt:lpstr>디자인 사용자 지정</vt:lpstr>
      <vt:lpstr>PowerPoint 프레젠테이션</vt:lpstr>
      <vt:lpstr>시온리서치 미션과 비전</vt:lpstr>
      <vt:lpstr>차별화 포인트</vt:lpstr>
      <vt:lpstr>시온리서치 대표 소개</vt:lpstr>
      <vt:lpstr>리서치 서비스 범위</vt:lpstr>
      <vt:lpstr>프로젝트 진행 과정</vt:lpstr>
      <vt:lpstr>정성 조사 진행 프로세스 </vt:lpstr>
      <vt:lpstr>정량 조사 Case Study</vt:lpstr>
      <vt:lpstr>정량 조사 Case Study</vt:lpstr>
      <vt:lpstr>정량 조사 Case Study</vt:lpstr>
      <vt:lpstr>정량 조사 데이터 어떻게 해석해야 하나요?</vt:lpstr>
      <vt:lpstr>정성 조사 Case Study</vt:lpstr>
      <vt:lpstr>정성 조사 Case Study</vt:lpstr>
      <vt:lpstr>정성 조사 Case Study</vt:lpstr>
      <vt:lpstr>주요 고객사</vt:lpstr>
      <vt:lpstr>시온리서치를 선택해야 하는 이유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정은영</dc:creator>
  <cp:lastModifiedBy>은영 정</cp:lastModifiedBy>
  <cp:revision>19</cp:revision>
  <dcterms:created xsi:type="dcterms:W3CDTF">2025-05-13T03:58:20Z</dcterms:created>
  <dcterms:modified xsi:type="dcterms:W3CDTF">2026-09-21T14:43:16Z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2025-05-13T00:00:00Z</vt:filetime>
  </property>
  <property fmtid="{D5CDD505-2E9C-101B-9397-08002B2CF9AE}" pid="3" name="Producer">
    <vt:lpwstr>pypdf</vt:lpwstr>
  </property>
  <property fmtid="{D5CDD505-2E9C-101B-9397-08002B2CF9AE}" pid="4" name="LastSaved">
    <vt:filetime>2025-05-13T00:00:00Z</vt:filetime>
  </property>
</Properties>
</file>